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2" r:id="rId4"/>
    <p:sldMasterId id="2147484262" r:id="rId5"/>
    <p:sldMasterId id="2147484280" r:id="rId6"/>
    <p:sldMasterId id="2147484271" r:id="rId7"/>
  </p:sldMasterIdLst>
  <p:notesMasterIdLst>
    <p:notesMasterId r:id="rId38"/>
  </p:notesMasterIdLst>
  <p:handoutMasterIdLst>
    <p:handoutMasterId r:id="rId39"/>
  </p:handoutMasterIdLst>
  <p:sldIdLst>
    <p:sldId id="1167" r:id="rId8"/>
    <p:sldId id="1236" r:id="rId9"/>
    <p:sldId id="1237" r:id="rId10"/>
    <p:sldId id="1268" r:id="rId11"/>
    <p:sldId id="1243" r:id="rId12"/>
    <p:sldId id="1244" r:id="rId13"/>
    <p:sldId id="1245" r:id="rId14"/>
    <p:sldId id="1266" r:id="rId15"/>
    <p:sldId id="1246" r:id="rId16"/>
    <p:sldId id="1247" r:id="rId17"/>
    <p:sldId id="1238" r:id="rId18"/>
    <p:sldId id="1248" r:id="rId19"/>
    <p:sldId id="1249" r:id="rId20"/>
    <p:sldId id="1251" r:id="rId21"/>
    <p:sldId id="1253" r:id="rId22"/>
    <p:sldId id="1255" r:id="rId23"/>
    <p:sldId id="1257" r:id="rId24"/>
    <p:sldId id="1239" r:id="rId25"/>
    <p:sldId id="1258" r:id="rId26"/>
    <p:sldId id="1259" r:id="rId27"/>
    <p:sldId id="1261" r:id="rId28"/>
    <p:sldId id="1240" r:id="rId29"/>
    <p:sldId id="1262" r:id="rId30"/>
    <p:sldId id="1263" r:id="rId31"/>
    <p:sldId id="1264" r:id="rId32"/>
    <p:sldId id="1241" r:id="rId33"/>
    <p:sldId id="1265" r:id="rId34"/>
    <p:sldId id="1267" r:id="rId35"/>
    <p:sldId id="1190" r:id="rId36"/>
    <p:sldId id="1242" r:id="rId3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39">
          <p15:clr>
            <a:srgbClr val="A4A3A4"/>
          </p15:clr>
        </p15:guide>
        <p15:guide id="2" orient="horz" pos="2491">
          <p15:clr>
            <a:srgbClr val="A4A3A4"/>
          </p15:clr>
        </p15:guide>
        <p15:guide id="3" orient="horz" pos="187">
          <p15:clr>
            <a:srgbClr val="A4A3A4"/>
          </p15:clr>
        </p15:guide>
        <p15:guide id="4" orient="horz" pos="4219">
          <p15:clr>
            <a:srgbClr val="A4A3A4"/>
          </p15:clr>
        </p15:guide>
        <p15:guide id="5" orient="horz" pos="3643">
          <p15:clr>
            <a:srgbClr val="A4A3A4"/>
          </p15:clr>
        </p15:guide>
        <p15:guide id="6" orient="horz" pos="763">
          <p15:clr>
            <a:srgbClr val="A4A3A4"/>
          </p15:clr>
        </p15:guide>
        <p15:guide id="7" orient="horz" pos="1915">
          <p15:clr>
            <a:srgbClr val="A4A3A4"/>
          </p15:clr>
        </p15:guide>
        <p15:guide id="8" orient="horz" pos="3067">
          <p15:clr>
            <a:srgbClr val="A4A3A4"/>
          </p15:clr>
        </p15:guide>
        <p15:guide id="9" pos="1317">
          <p15:clr>
            <a:srgbClr val="A4A3A4"/>
          </p15:clr>
        </p15:guide>
        <p15:guide id="10" pos="7085">
          <p15:clr>
            <a:srgbClr val="A4A3A4"/>
          </p15:clr>
        </p15:guide>
        <p15:guide id="11" pos="2477">
          <p15:clr>
            <a:srgbClr val="A4A3A4"/>
          </p15:clr>
        </p15:guide>
        <p15:guide id="12" pos="4781">
          <p15:clr>
            <a:srgbClr val="A4A3A4"/>
          </p15:clr>
        </p15:guide>
        <p15:guide id="13" pos="3629">
          <p15:clr>
            <a:srgbClr val="A4A3A4"/>
          </p15:clr>
        </p15:guide>
        <p15:guide id="14" pos="5933">
          <p15:clr>
            <a:srgbClr val="A4A3A4"/>
          </p15:clr>
        </p15:guide>
        <p15:guide id="15" pos="173">
          <p15:clr>
            <a:srgbClr val="A4A3A4"/>
          </p15:clr>
        </p15:guide>
        <p15:guide id="16" pos="7663">
          <p15:clr>
            <a:srgbClr val="A4A3A4"/>
          </p15:clr>
        </p15:guide>
        <p15:guide id="17" pos="749">
          <p15:clr>
            <a:srgbClr val="A4A3A4"/>
          </p15:clr>
        </p15:guide>
        <p15:guide id="18" pos="1901">
          <p15:clr>
            <a:srgbClr val="A4A3A4"/>
          </p15:clr>
        </p15:guide>
        <p15:guide id="19" pos="3053">
          <p15:clr>
            <a:srgbClr val="A4A3A4"/>
          </p15:clr>
        </p15:guide>
        <p15:guide id="20" pos="4205">
          <p15:clr>
            <a:srgbClr val="A4A3A4"/>
          </p15:clr>
        </p15:guide>
        <p15:guide id="21" pos="5357">
          <p15:clr>
            <a:srgbClr val="A4A3A4"/>
          </p15:clr>
        </p15:guide>
        <p15:guide id="22" pos="650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Terri Sharp" initials="TS" lastIdx="3"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72"/>
    <a:srgbClr val="00188F"/>
    <a:srgbClr val="68217A"/>
    <a:srgbClr val="DC3C00"/>
    <a:srgbClr val="0072C6"/>
    <a:srgbClr val="00BCF2"/>
    <a:srgbClr val="00B294"/>
    <a:srgbClr val="4668B3"/>
    <a:srgbClr val="505050"/>
    <a:srgbClr val="FFFFF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6422" autoAdjust="0"/>
  </p:normalViewPr>
  <p:slideViewPr>
    <p:cSldViewPr snapToGrid="0">
      <p:cViewPr varScale="1">
        <p:scale>
          <a:sx n="70" d="100"/>
          <a:sy n="70" d="100"/>
        </p:scale>
        <p:origin x="216" y="48"/>
      </p:cViewPr>
      <p:guideLst>
        <p:guide orient="horz" pos="1339"/>
        <p:guide orient="horz" pos="2491"/>
        <p:guide orient="horz" pos="187"/>
        <p:guide orient="horz" pos="4219"/>
        <p:guide orient="horz" pos="3643"/>
        <p:guide orient="horz" pos="763"/>
        <p:guide orient="horz" pos="1915"/>
        <p:guide orient="horz" pos="3067"/>
        <p:guide pos="1317"/>
        <p:guide pos="7085"/>
        <p:guide pos="2477"/>
        <p:guide pos="4781"/>
        <p:guide pos="3629"/>
        <p:guide pos="5933"/>
        <p:guide pos="173"/>
        <p:guide pos="7663"/>
        <p:guide pos="749"/>
        <p:guide pos="1901"/>
        <p:guide pos="3053"/>
        <p:guide pos="4205"/>
        <p:guide pos="5357"/>
        <p:guide pos="6509"/>
      </p:guideLst>
    </p:cSldViewPr>
  </p:slideViewPr>
  <p:notesTextViewPr>
    <p:cViewPr>
      <p:scale>
        <a:sx n="100" d="100"/>
        <a:sy n="100" d="100"/>
      </p:scale>
      <p:origin x="0" y="0"/>
    </p:cViewPr>
  </p:notesTextViewPr>
  <p:sorterViewPr>
    <p:cViewPr>
      <p:scale>
        <a:sx n="33" d="100"/>
        <a:sy n="33" d="100"/>
      </p:scale>
      <p:origin x="0" y="0"/>
    </p:cViewPr>
  </p:sorterViewPr>
  <p:notesViewPr>
    <p:cSldViewPr snapToGrid="0" showGuides="1">
      <p:cViewPr>
        <p:scale>
          <a:sx n="268" d="100"/>
          <a:sy n="268" d="100"/>
        </p:scale>
        <p:origin x="-86" y="1036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bobbymak\Desktop\General_Report_2015Oct_v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FY16 Q1 Utilized</a:t>
            </a:r>
            <a:r>
              <a:rPr lang="en-US" baseline="0"/>
              <a:t> Revenue Mix</a:t>
            </a:r>
          </a:p>
          <a:p>
            <a:pPr>
              <a:defRPr/>
            </a:pPr>
            <a:r>
              <a:rPr lang="en-US" baseline="0"/>
              <a:t>(HMC vs MS-Led)</a:t>
            </a:r>
            <a:endParaRPr lang="en-US"/>
          </a:p>
        </c:rich>
      </c:tx>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dLbls>
          <c:dLblPos val="outEnd"/>
          <c:showLegendKey val="0"/>
          <c:showVal val="0"/>
          <c:showCatName val="0"/>
          <c:showSerName val="0"/>
          <c:showPercent val="1"/>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10/20/2015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10/20/2015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smtClean="0"/>
              <a:t>Headline here</a:t>
            </a:r>
            <a:endParaRPr lang="en-US"/>
          </a:p>
        </p:txBody>
      </p:sp>
      <p:sp>
        <p:nvSpPr>
          <p:cNvPr id="3"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153147513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2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34458"/>
            <a:ext cx="12436475" cy="8290984"/>
          </a:xfrm>
          <a:prstGeom prst="rect">
            <a:avLst/>
          </a:prstGeom>
        </p:spPr>
      </p:pic>
      <p:sp>
        <p:nvSpPr>
          <p:cNvPr id="7" name="Rectangle 6"/>
          <p:cNvSpPr/>
          <p:nvPr userDrawn="1"/>
        </p:nvSpPr>
        <p:spPr bwMode="auto">
          <a:xfrm>
            <a:off x="274638" y="296863"/>
            <a:ext cx="5486400" cy="5486400"/>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defRPr sz="6000">
                <a:solidFill>
                  <a:schemeClr val="bg1"/>
                </a:solidFill>
              </a:defRPr>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48504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3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436475" cy="8290983"/>
          </a:xfrm>
          <a:prstGeom prst="rect">
            <a:avLst/>
          </a:prstGeom>
        </p:spPr>
      </p:pic>
      <p:sp>
        <p:nvSpPr>
          <p:cNvPr id="7" name="Rectangle 6"/>
          <p:cNvSpPr/>
          <p:nvPr userDrawn="1"/>
        </p:nvSpPr>
        <p:spPr bwMode="auto">
          <a:xfrm>
            <a:off x="274638" y="296863"/>
            <a:ext cx="5486400" cy="5486400"/>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defRPr sz="6000">
                <a:solidFill>
                  <a:schemeClr val="bg1"/>
                </a:solidFill>
              </a:defRPr>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374457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r="-178"/>
          <a:stretch/>
        </p:blipFill>
        <p:spPr>
          <a:xfrm>
            <a:off x="0" y="-152400"/>
            <a:ext cx="12458700" cy="7146925"/>
          </a:xfrm>
          <a:prstGeom prst="rect">
            <a:avLst/>
          </a:prstGeom>
        </p:spPr>
      </p:pic>
      <p:sp>
        <p:nvSpPr>
          <p:cNvPr id="7" name="Rectangle 6"/>
          <p:cNvSpPr/>
          <p:nvPr userDrawn="1"/>
        </p:nvSpPr>
        <p:spPr bwMode="auto">
          <a:xfrm>
            <a:off x="274638" y="296863"/>
            <a:ext cx="5486400" cy="5486400"/>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defRPr sz="6000">
                <a:solidFill>
                  <a:schemeClr val="bg1"/>
                </a:solidFill>
              </a:defRPr>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403995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1"/>
            <a:ext cx="12436475" cy="6994525"/>
          </a:xfrm>
          <a:prstGeom prst="rect">
            <a:avLst/>
          </a:prstGeom>
        </p:spPr>
      </p:pic>
      <p:sp>
        <p:nvSpPr>
          <p:cNvPr id="3" name="Text Placeholder 2"/>
          <p:cNvSpPr>
            <a:spLocks noGrp="1"/>
          </p:cNvSpPr>
          <p:nvPr>
            <p:ph type="body" sz="quarter" idx="11" hasCustomPrompt="1"/>
          </p:nvPr>
        </p:nvSpPr>
        <p:spPr>
          <a:xfrm>
            <a:off x="274638" y="2125663"/>
            <a:ext cx="4572000" cy="3383257"/>
          </a:xfrm>
        </p:spPr>
        <p:txBody>
          <a:bodyPr lIns="146304" tIns="91440" rIns="146304" bIns="91440" anchor="ctr">
            <a:noAutofit/>
          </a:bodyPr>
          <a:lstStyle>
            <a:lvl1pPr marL="0" indent="0" algn="l">
              <a:lnSpc>
                <a:spcPts val="6000"/>
              </a:lnSpc>
              <a:spcBef>
                <a:spcPts val="0"/>
              </a:spcBef>
              <a:buNone/>
              <a:defRPr sz="6000" baseline="0">
                <a:solidFill>
                  <a:schemeClr val="bg1"/>
                </a:solidFill>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2" name="Footer Placeholder 1"/>
          <p:cNvSpPr>
            <a:spLocks noGrp="1"/>
          </p:cNvSpPr>
          <p:nvPr>
            <p:ph type="ftr" sz="quarter" idx="12"/>
          </p:nvPr>
        </p:nvSpPr>
        <p:spPr/>
        <p:txBody>
          <a:bodyPr/>
          <a:lstStyle>
            <a:lvl1pPr>
              <a:defRPr>
                <a:solidFill>
                  <a:schemeClr val="bg1"/>
                </a:solidFill>
              </a:defRPr>
            </a:lvl1pPr>
          </a:lstStyle>
          <a:p>
            <a:r>
              <a:rPr lang="en-US" smtClean="0"/>
              <a:t>Microsoft Confidential</a:t>
            </a:r>
            <a:endParaRPr lang="en-US"/>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07682252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9" name="Picture 2" descr="http://www.thestar.ie/star/wp-content/uploads/2013/04/GardaGardai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1"/>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2"/>
          </p:nvPr>
        </p:nvSpPr>
        <p:spPr/>
        <p:txBody>
          <a:bodyPr/>
          <a:lstStyle>
            <a:lvl1pPr>
              <a:defRPr>
                <a:solidFill>
                  <a:schemeClr val="bg1"/>
                </a:solidFill>
              </a:defRPr>
            </a:lvl1pPr>
          </a:lstStyle>
          <a:p>
            <a:r>
              <a:rPr lang="en-US" smtClean="0"/>
              <a:t>Microsoft Confidential</a:t>
            </a:r>
            <a:endParaRPr lang="en-US"/>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6" name="Text Placeholder 5"/>
          <p:cNvSpPr>
            <a:spLocks noGrp="1"/>
          </p:cNvSpPr>
          <p:nvPr>
            <p:ph type="body" sz="quarter" idx="14" hasCustomPrompt="1"/>
          </p:nvPr>
        </p:nvSpPr>
        <p:spPr>
          <a:xfrm>
            <a:off x="4426014" y="3628284"/>
            <a:ext cx="2249424" cy="2249424"/>
          </a:xfrm>
          <a:solidFill>
            <a:schemeClr val="accent3"/>
          </a:solidFill>
        </p:spPr>
        <p:txBody>
          <a:bodyPr/>
          <a:lstStyle>
            <a:lvl1pPr marL="0" indent="0">
              <a:lnSpc>
                <a:spcPts val="3700"/>
              </a:lnSpc>
              <a:spcBef>
                <a:spcPts val="0"/>
              </a:spcBef>
              <a:buNone/>
              <a:defRPr sz="32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Quote</a:t>
            </a:r>
          </a:p>
          <a:p>
            <a:pPr lvl="0"/>
            <a:r>
              <a:rPr lang="en-US" smtClean="0"/>
              <a:t>statement</a:t>
            </a:r>
          </a:p>
          <a:p>
            <a:pPr lvl="0"/>
            <a:r>
              <a:rPr lang="en-US" smtClean="0"/>
              <a:t>here</a:t>
            </a:r>
            <a:endParaRPr lang="en-US"/>
          </a:p>
        </p:txBody>
      </p:sp>
      <p:sp>
        <p:nvSpPr>
          <p:cNvPr id="20" name="Text Placeholder 5"/>
          <p:cNvSpPr>
            <a:spLocks noGrp="1"/>
          </p:cNvSpPr>
          <p:nvPr>
            <p:ph type="body" sz="quarter" idx="15" hasCustomPrompt="1"/>
          </p:nvPr>
        </p:nvSpPr>
        <p:spPr>
          <a:xfrm>
            <a:off x="6033080"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21" name="Text Placeholder 5"/>
          <p:cNvSpPr>
            <a:spLocks noGrp="1"/>
          </p:cNvSpPr>
          <p:nvPr>
            <p:ph type="body" sz="quarter" idx="16" hasCustomPrompt="1"/>
          </p:nvPr>
        </p:nvSpPr>
        <p:spPr>
          <a:xfrm>
            <a:off x="9418638"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22" name="Text Placeholder 5"/>
          <p:cNvSpPr>
            <a:spLocks noGrp="1"/>
          </p:cNvSpPr>
          <p:nvPr>
            <p:ph type="body" sz="quarter" idx="17" hasCustomPrompt="1"/>
          </p:nvPr>
        </p:nvSpPr>
        <p:spPr>
          <a:xfrm>
            <a:off x="9418638" y="3631833"/>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Tree>
    <p:extLst>
      <p:ext uri="{BB962C8B-B14F-4D97-AF65-F5344CB8AC3E}">
        <p14:creationId xmlns:p14="http://schemas.microsoft.com/office/powerpoint/2010/main" val="4191144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hort 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436475" cy="7002311"/>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r>
              <a:rPr lang="en-US" smtClean="0"/>
              <a:t>Microsoft Confidential</a:t>
            </a:r>
            <a:endParaRPr lang="en-US"/>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6" name="Text Placeholder 5"/>
          <p:cNvSpPr>
            <a:spLocks noGrp="1"/>
          </p:cNvSpPr>
          <p:nvPr>
            <p:ph type="body" sz="quarter" idx="14" hasCustomPrompt="1"/>
          </p:nvPr>
        </p:nvSpPr>
        <p:spPr>
          <a:xfrm>
            <a:off x="4426014" y="3628284"/>
            <a:ext cx="2249424" cy="2249424"/>
          </a:xfrm>
          <a:solidFill>
            <a:schemeClr val="accent3"/>
          </a:solidFill>
        </p:spPr>
        <p:txBody>
          <a:bodyPr/>
          <a:lstStyle>
            <a:lvl1pPr marL="0" indent="0">
              <a:lnSpc>
                <a:spcPts val="3700"/>
              </a:lnSpc>
              <a:spcBef>
                <a:spcPts val="0"/>
              </a:spcBef>
              <a:buNone/>
              <a:defRPr sz="32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Quote</a:t>
            </a:r>
          </a:p>
          <a:p>
            <a:pPr lvl="0"/>
            <a:r>
              <a:rPr lang="en-US" smtClean="0"/>
              <a:t>statement</a:t>
            </a:r>
          </a:p>
          <a:p>
            <a:pPr lvl="0"/>
            <a:r>
              <a:rPr lang="en-US" smtClean="0"/>
              <a:t>here</a:t>
            </a:r>
            <a:endParaRPr lang="en-US"/>
          </a:p>
        </p:txBody>
      </p:sp>
      <p:sp>
        <p:nvSpPr>
          <p:cNvPr id="20" name="Text Placeholder 5"/>
          <p:cNvSpPr>
            <a:spLocks noGrp="1"/>
          </p:cNvSpPr>
          <p:nvPr>
            <p:ph type="body" sz="quarter" idx="15" hasCustomPrompt="1"/>
          </p:nvPr>
        </p:nvSpPr>
        <p:spPr>
          <a:xfrm>
            <a:off x="6033080"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21" name="Text Placeholder 5"/>
          <p:cNvSpPr>
            <a:spLocks noGrp="1"/>
          </p:cNvSpPr>
          <p:nvPr>
            <p:ph type="body" sz="quarter" idx="16" hasCustomPrompt="1"/>
          </p:nvPr>
        </p:nvSpPr>
        <p:spPr>
          <a:xfrm>
            <a:off x="9418638"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22" name="Text Placeholder 5"/>
          <p:cNvSpPr>
            <a:spLocks noGrp="1"/>
          </p:cNvSpPr>
          <p:nvPr>
            <p:ph type="body" sz="quarter" idx="17" hasCustomPrompt="1"/>
          </p:nvPr>
        </p:nvSpPr>
        <p:spPr>
          <a:xfrm>
            <a:off x="9418638" y="3631833"/>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Tree>
    <p:extLst>
      <p:ext uri="{BB962C8B-B14F-4D97-AF65-F5344CB8AC3E}">
        <p14:creationId xmlns:p14="http://schemas.microsoft.com/office/powerpoint/2010/main" val="2298073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hort Quo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6" cy="7007702"/>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r>
              <a:rPr lang="en-US" smtClean="0"/>
              <a:t>Microsoft Confidential</a:t>
            </a:r>
            <a:endParaRPr lang="en-US"/>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6" name="Text Placeholder 5"/>
          <p:cNvSpPr>
            <a:spLocks noGrp="1"/>
          </p:cNvSpPr>
          <p:nvPr>
            <p:ph type="body" sz="quarter" idx="14" hasCustomPrompt="1"/>
          </p:nvPr>
        </p:nvSpPr>
        <p:spPr>
          <a:xfrm>
            <a:off x="4426014" y="3628284"/>
            <a:ext cx="2249424" cy="2249424"/>
          </a:xfrm>
          <a:solidFill>
            <a:schemeClr val="accent3"/>
          </a:solidFill>
        </p:spPr>
        <p:txBody>
          <a:bodyPr/>
          <a:lstStyle>
            <a:lvl1pPr marL="0" indent="0">
              <a:lnSpc>
                <a:spcPts val="3700"/>
              </a:lnSpc>
              <a:spcBef>
                <a:spcPts val="0"/>
              </a:spcBef>
              <a:buNone/>
              <a:defRPr sz="32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Quote</a:t>
            </a:r>
          </a:p>
          <a:p>
            <a:pPr lvl="0"/>
            <a:r>
              <a:rPr lang="en-US" smtClean="0"/>
              <a:t>statement</a:t>
            </a:r>
          </a:p>
          <a:p>
            <a:pPr lvl="0"/>
            <a:r>
              <a:rPr lang="en-US" smtClean="0"/>
              <a:t>here</a:t>
            </a:r>
            <a:endParaRPr lang="en-US"/>
          </a:p>
        </p:txBody>
      </p:sp>
      <p:sp>
        <p:nvSpPr>
          <p:cNvPr id="20" name="Text Placeholder 5"/>
          <p:cNvSpPr>
            <a:spLocks noGrp="1"/>
          </p:cNvSpPr>
          <p:nvPr>
            <p:ph type="body" sz="quarter" idx="15" hasCustomPrompt="1"/>
          </p:nvPr>
        </p:nvSpPr>
        <p:spPr>
          <a:xfrm>
            <a:off x="6033080"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21" name="Text Placeholder 5"/>
          <p:cNvSpPr>
            <a:spLocks noGrp="1"/>
          </p:cNvSpPr>
          <p:nvPr>
            <p:ph type="body" sz="quarter" idx="16" hasCustomPrompt="1"/>
          </p:nvPr>
        </p:nvSpPr>
        <p:spPr>
          <a:xfrm>
            <a:off x="9418638"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22" name="Text Placeholder 5"/>
          <p:cNvSpPr>
            <a:spLocks noGrp="1"/>
          </p:cNvSpPr>
          <p:nvPr>
            <p:ph type="body" sz="quarter" idx="17" hasCustomPrompt="1"/>
          </p:nvPr>
        </p:nvSpPr>
        <p:spPr>
          <a:xfrm>
            <a:off x="9418638" y="3631833"/>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Tree>
    <p:extLst>
      <p:ext uri="{BB962C8B-B14F-4D97-AF65-F5344CB8AC3E}">
        <p14:creationId xmlns:p14="http://schemas.microsoft.com/office/powerpoint/2010/main" val="1937825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p>
            <a:r>
              <a:rPr lang="en-US" smtClean="0"/>
              <a:t>Microsoft Confidential</a:t>
            </a:r>
            <a:endParaRPr lang="en-US"/>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t>Microsoft Confidential</a:t>
            </a:r>
            <a:endParaRPr lang="en-US"/>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chemeClr val="bg1"/>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56293127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t>Microsoft Confidential</a:t>
            </a:r>
            <a:endParaRPr lang="en-US"/>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chemeClr val="bg1"/>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78998381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1026" name="Picture 2" descr="http://regmedia.co.uk/2011/06/28/storsimple_appliance.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52226" y="3807619"/>
            <a:ext cx="4762500" cy="21812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937" y="284936"/>
            <a:ext cx="11910600" cy="6424653"/>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80241" y="479775"/>
            <a:ext cx="1300462" cy="277369"/>
          </a:xfrm>
          <a:prstGeom prst="rect">
            <a:avLst/>
          </a:prstGeom>
        </p:spPr>
      </p:pic>
      <p:sp>
        <p:nvSpPr>
          <p:cNvPr id="2" name="Title 1"/>
          <p:cNvSpPr>
            <a:spLocks noGrp="1"/>
          </p:cNvSpPr>
          <p:nvPr userDrawn="1">
            <p:ph type="ctrTitle" hasCustomPrompt="1"/>
          </p:nvPr>
        </p:nvSpPr>
        <p:spPr>
          <a:xfrm>
            <a:off x="274638" y="2142636"/>
            <a:ext cx="11228387" cy="1720381"/>
          </a:xfrm>
        </p:spPr>
        <p:txBody>
          <a:bodyPr/>
          <a:lstStyle>
            <a:lvl1pPr>
              <a:defRPr sz="6000" baseline="0"/>
            </a:lvl1pPr>
          </a:lstStyle>
          <a:p>
            <a:r>
              <a:rPr lang="en-US" smtClean="0"/>
              <a:t>Lorem ipsum</a:t>
            </a:r>
            <a:br>
              <a:rPr lang="en-US" smtClean="0"/>
            </a:br>
            <a:r>
              <a:rPr lang="en-US" smtClean="0"/>
              <a:t>dolor amet</a:t>
            </a:r>
            <a:endParaRPr lang="en-US"/>
          </a:p>
        </p:txBody>
      </p:sp>
      <p:sp>
        <p:nvSpPr>
          <p:cNvPr id="3" name="Subtitle 2"/>
          <p:cNvSpPr>
            <a:spLocks noGrp="1"/>
          </p:cNvSpPr>
          <p:nvPr userDrawn="1">
            <p:ph type="subTitle" idx="1" hasCustomPrompt="1"/>
          </p:nvPr>
        </p:nvSpPr>
        <p:spPr>
          <a:xfrm>
            <a:off x="274702" y="3954463"/>
            <a:ext cx="8705850" cy="1055382"/>
          </a:xfrm>
        </p:spPr>
        <p:txBody>
          <a:bodyPr/>
          <a:lstStyle>
            <a:lvl1pPr marL="0" indent="0" algn="l">
              <a:buNone/>
              <a:defRPr sz="2200">
                <a:solidFill>
                  <a:schemeClr val="tx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spTree>
    <p:extLst>
      <p:ext uri="{BB962C8B-B14F-4D97-AF65-F5344CB8AC3E}">
        <p14:creationId xmlns:p14="http://schemas.microsoft.com/office/powerpoint/2010/main" val="38677964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p>
            <a:r>
              <a:rPr lang="en-US" smtClean="0"/>
              <a:t>Microsoft Confidential</a:t>
            </a:r>
            <a:endParaRPr lang="en-US"/>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10174636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t>Microsoft Confidential</a:t>
            </a:r>
            <a:endParaRPr lang="en-US"/>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400692450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t>Microsoft Confidential</a:t>
            </a:r>
            <a:endParaRPr lang="en-US"/>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17147704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lang="en-US" smtClean="0"/>
              <a:t>Microsoft Confidential</a:t>
            </a:r>
            <a:endParaRPr lang="en-US"/>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latin typeface="+mn-lt"/>
              </a:defRPr>
            </a:lvl1pPr>
            <a:lvl2pPr marL="690563" indent="-233363">
              <a:spcBef>
                <a:spcPts val="1200"/>
              </a:spcBef>
              <a:buSzPct val="100000"/>
              <a:buFont typeface="Segoe UI" pitchFamily="34" charset="0"/>
              <a:buChar char="‐"/>
              <a:defRPr/>
            </a:lvl2pPr>
            <a:lvl3pPr marL="1147763" indent="-233363">
              <a:spcBef>
                <a:spcPts val="1200"/>
              </a:spcBef>
              <a:buFont typeface="Wingdings" pitchFamily="2" charset="2"/>
              <a:buChar char="§"/>
              <a:defRPr/>
            </a:lvl3pPr>
            <a:lvl4pPr marL="1600200" indent="-342900">
              <a:spcBef>
                <a:spcPts val="1200"/>
              </a:spcBef>
              <a:buFont typeface="+mj-lt"/>
              <a:buAutoNum type="arabicPeriod"/>
              <a:defRPr/>
            </a:lvl4pPr>
            <a:lvl5pPr marL="1946275" indent="-342900">
              <a:spcBef>
                <a:spcPts val="1200"/>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735476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0398265" cy="6974837"/>
          </a:xfrm>
          <a:prstGeom prst="rect">
            <a:avLst/>
          </a:prstGeom>
        </p:spPr>
      </p:pic>
      <p:sp>
        <p:nvSpPr>
          <p:cNvPr id="9" name="Rectangle 8"/>
          <p:cNvSpPr/>
          <p:nvPr userDrawn="1"/>
        </p:nvSpPr>
        <p:spPr bwMode="auto">
          <a:xfrm>
            <a:off x="4572000" y="-36247"/>
            <a:ext cx="2629912" cy="7011084"/>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7201912" y="-36247"/>
            <a:ext cx="3681876" cy="70110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a:p>
        </p:txBody>
      </p:sp>
      <p:sp>
        <p:nvSpPr>
          <p:cNvPr id="7" name="Text Placeholder 6"/>
          <p:cNvSpPr>
            <a:spLocks noGrp="1"/>
          </p:cNvSpPr>
          <p:nvPr>
            <p:ph type="body" sz="quarter" idx="12" hasCustomPrompt="1"/>
          </p:nvPr>
        </p:nvSpPr>
        <p:spPr>
          <a:xfrm>
            <a:off x="5761038" y="1028410"/>
            <a:ext cx="6409624" cy="5303462"/>
          </a:xfrm>
        </p:spPr>
        <p:txBody>
          <a:bodyPr/>
          <a:lstStyle>
            <a:lvl1pPr marL="0" indent="0">
              <a:lnSpc>
                <a:spcPts val="3400"/>
              </a:lnSpc>
              <a:spcBef>
                <a:spcPts val="3600"/>
              </a:spcBef>
              <a:buNone/>
              <a:defRPr sz="3000" baseline="0">
                <a:solidFill>
                  <a:schemeClr val="tx2"/>
                </a:solidFill>
                <a:latin typeface="+mj-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elit. Suspendisse eu justo tempus. </a:t>
            </a:r>
          </a:p>
          <a:p>
            <a:pPr lvl="0"/>
            <a:r>
              <a:rPr lang="en-US" smtClean="0"/>
              <a:t>Aenean porttitor pulvinar lorem, </a:t>
            </a:r>
            <a:br>
              <a:rPr lang="en-US" smtClean="0"/>
            </a:br>
            <a:r>
              <a:rPr lang="en-US" smtClean="0"/>
              <a:t>eu accumsan purus mattis nec. </a:t>
            </a:r>
          </a:p>
          <a:p>
            <a:pPr lvl="0"/>
            <a:r>
              <a:rPr lang="en-US" smtClean="0"/>
              <a:t>Cum sociis natoque penatibus </a:t>
            </a:r>
            <a:br>
              <a:rPr lang="en-US" smtClean="0"/>
            </a:br>
            <a:r>
              <a:rPr lang="en-US" smtClean="0"/>
              <a:t>et magnis dis parturient montes, nascetur ridiculus mus.</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t>Microsoft Confidential</a:t>
            </a:r>
            <a:endParaRPr lang="en-US"/>
          </a:p>
        </p:txBody>
      </p:sp>
    </p:spTree>
    <p:extLst>
      <p:ext uri="{BB962C8B-B14F-4D97-AF65-F5344CB8AC3E}">
        <p14:creationId xmlns:p14="http://schemas.microsoft.com/office/powerpoint/2010/main" val="43082146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lang="en-US" smtClean="0"/>
              <a:t>Microsoft Confidential</a:t>
            </a:r>
            <a:endParaRPr lang="en-US"/>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a:p>
        </p:txBody>
      </p:sp>
    </p:spTree>
    <p:extLst>
      <p:ext uri="{BB962C8B-B14F-4D97-AF65-F5344CB8AC3E}">
        <p14:creationId xmlns:p14="http://schemas.microsoft.com/office/powerpoint/2010/main" val="45392609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smtClean="0"/>
              <a:t>Microsoft Confidential</a:t>
            </a:r>
            <a:endParaRPr lang="en-US"/>
          </a:p>
        </p:txBody>
      </p:sp>
      <p:sp>
        <p:nvSpPr>
          <p:cNvPr id="3" name="Slide Number Placeholder 2"/>
          <p:cNvSpPr>
            <a:spLocks noGrp="1"/>
          </p:cNvSpPr>
          <p:nvPr>
            <p:ph type="sldNum" sz="quarter" idx="13"/>
          </p:nvPr>
        </p:nvSpPr>
        <p:spPr/>
        <p:txBody>
          <a:bodyPr/>
          <a:lstStyle/>
          <a:p>
            <a:fld id="{27258FFF-F925-446B-8502-81C933981705}" type="slidenum">
              <a:rPr lang="en-US" smtClean="0"/>
              <a:pPr/>
              <a:t>‹#›</a:t>
            </a:fld>
            <a:endParaRPr lang="en-US"/>
          </a:p>
        </p:txBody>
      </p:sp>
      <p:sp>
        <p:nvSpPr>
          <p:cNvPr id="8" name="Text Placeholder 4"/>
          <p:cNvSpPr>
            <a:spLocks noGrp="1"/>
          </p:cNvSpPr>
          <p:nvPr>
            <p:ph type="body" sz="quarter" idx="11"/>
          </p:nvPr>
        </p:nvSpPr>
        <p:spPr>
          <a:xfrm>
            <a:off x="274639" y="355512"/>
            <a:ext cx="6400799" cy="629914"/>
          </a:xfrm>
        </p:spPr>
        <p:txBody>
          <a:bodyPr lIns="146304" tIns="109728" rIns="146304" bIns="109728" anchor="t" anchorCtr="0"/>
          <a:lstStyle>
            <a:lvl1pPr marL="0" indent="0">
              <a:lnSpc>
                <a:spcPts val="3600"/>
              </a:lnSpc>
              <a:buFontTx/>
              <a:buNone/>
              <a:defRPr sz="36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smtClean="0"/>
              <a:t>Edit Master text styles</a:t>
            </a:r>
          </a:p>
        </p:txBody>
      </p:sp>
      <p:sp>
        <p:nvSpPr>
          <p:cNvPr id="11" name="Text Placeholder 10"/>
          <p:cNvSpPr>
            <a:spLocks noGrp="1"/>
          </p:cNvSpPr>
          <p:nvPr>
            <p:ph type="body" sz="quarter" idx="14"/>
          </p:nvPr>
        </p:nvSpPr>
        <p:spPr>
          <a:xfrm>
            <a:off x="274638" y="2125663"/>
            <a:ext cx="3200429" cy="2743200"/>
          </a:xfrm>
        </p:spPr>
        <p:txBody>
          <a:bodyPr/>
          <a:lstStyle>
            <a:lvl1pPr marL="0" indent="0">
              <a:lnSpc>
                <a:spcPct val="100000"/>
              </a:lnSpc>
              <a:spcBef>
                <a:spcPts val="0"/>
              </a:spcBef>
              <a:spcAft>
                <a:spcPts val="3000"/>
              </a:spcAft>
              <a:buNone/>
              <a:defRPr sz="1800">
                <a:latin typeface="+mn-lt"/>
              </a:defRPr>
            </a:lvl1pPr>
            <a:lvl2pPr marL="3175" indent="0">
              <a:lnSpc>
                <a:spcPts val="1450"/>
              </a:lnSpc>
              <a:spcBef>
                <a:spcPts val="0"/>
              </a:spcBef>
              <a:spcAft>
                <a:spcPts val="1200"/>
              </a:spcAft>
              <a:buNone/>
              <a:defRPr sz="1300" b="1"/>
            </a:lvl2pPr>
          </a:lstStyle>
          <a:p>
            <a:pPr lvl="0"/>
            <a:r>
              <a:rPr lang="en-US" smtClean="0"/>
              <a:t>Edit Master text styles</a:t>
            </a:r>
          </a:p>
          <a:p>
            <a:pPr lvl="1"/>
            <a:r>
              <a:rPr lang="en-US" smtClean="0"/>
              <a:t>Second level</a:t>
            </a:r>
          </a:p>
        </p:txBody>
      </p:sp>
    </p:spTree>
    <p:extLst>
      <p:ext uri="{BB962C8B-B14F-4D97-AF65-F5344CB8AC3E}">
        <p14:creationId xmlns:p14="http://schemas.microsoft.com/office/powerpoint/2010/main" val="4183722252"/>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marL="0" indent="0">
              <a:buNone/>
              <a:defRPr>
                <a:solidFill>
                  <a:srgbClr val="505050"/>
                </a:solidFill>
              </a:defRPr>
            </a:lvl1pPr>
          </a:lstStyle>
          <a:p>
            <a:r>
              <a:rPr lang="en-US" smtClean="0"/>
              <a:t>Click icon to add picture</a:t>
            </a:r>
            <a:endParaRPr lang="en-US" dirty="0"/>
          </a:p>
        </p:txBody>
      </p:sp>
      <p:sp>
        <p:nvSpPr>
          <p:cNvPr id="2" name="Footer Placeholder 1"/>
          <p:cNvSpPr>
            <a:spLocks noGrp="1"/>
          </p:cNvSpPr>
          <p:nvPr>
            <p:ph type="ftr" sz="quarter" idx="12"/>
          </p:nvPr>
        </p:nvSpPr>
        <p:spPr/>
        <p:txBody>
          <a:bodyPr/>
          <a:lstStyle/>
          <a:p>
            <a:r>
              <a:rPr lang="en-US" smtClean="0"/>
              <a:t>Microsoft Confidential</a:t>
            </a:r>
            <a:endParaRPr lang="en-US"/>
          </a:p>
        </p:txBody>
      </p:sp>
      <p:sp>
        <p:nvSpPr>
          <p:cNvPr id="5" name="Slide Number Placeholder 4"/>
          <p:cNvSpPr>
            <a:spLocks noGrp="1"/>
          </p:cNvSpPr>
          <p:nvPr>
            <p:ph type="sldNum" sz="quarter" idx="13"/>
          </p:nvPr>
        </p:nvSpPr>
        <p:spPr/>
        <p:txBody>
          <a:bodyPr/>
          <a:lstStyle/>
          <a:p>
            <a:fld id="{27258FFF-F925-446B-8502-81C933981705}" type="slidenum">
              <a:rPr lang="en-US" smtClean="0"/>
              <a:pPr/>
              <a:t>‹#›</a:t>
            </a:fld>
            <a:endParaRPr lang="en-US"/>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900" indent="0">
              <a:buNone/>
              <a:defRPr/>
            </a:lvl2pPr>
            <a:lvl3pPr marL="571500" indent="0">
              <a:buNone/>
              <a:defRPr/>
            </a:lvl3pPr>
            <a:lvl4pPr marL="800100" indent="0">
              <a:buNone/>
              <a:defRPr/>
            </a:lvl4pPr>
            <a:lvl5pPr marL="10287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395890366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smtClean="0"/>
              <a:t>Microsoft Confidential</a:t>
            </a:r>
            <a:endParaRPr lang="en-US"/>
          </a:p>
        </p:txBody>
      </p:sp>
      <p:sp>
        <p:nvSpPr>
          <p:cNvPr id="3" name="Slide Number Placeholder 2"/>
          <p:cNvSpPr>
            <a:spLocks noGrp="1"/>
          </p:cNvSpPr>
          <p:nvPr>
            <p:ph type="sldNum" sz="quarter" idx="13"/>
          </p:nvPr>
        </p:nvSpPr>
        <p:spPr/>
        <p:txBody>
          <a:bodyPr/>
          <a:lstStyle/>
          <a:p>
            <a:fld id="{27258FFF-F925-446B-8502-81C933981705}" type="slidenum">
              <a:rPr lang="en-US" smtClean="0"/>
              <a:pPr/>
              <a:t>‹#›</a:t>
            </a:fld>
            <a:endParaRPr lang="en-US"/>
          </a:p>
        </p:txBody>
      </p:sp>
      <p:sp>
        <p:nvSpPr>
          <p:cNvPr id="9" name="Text Placeholder 4"/>
          <p:cNvSpPr>
            <a:spLocks noGrp="1"/>
          </p:cNvSpPr>
          <p:nvPr>
            <p:ph type="body" sz="quarter" idx="10"/>
          </p:nvPr>
        </p:nvSpPr>
        <p:spPr>
          <a:xfrm>
            <a:off x="274818"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smtClean="0"/>
              <a:t>Edit Master text styles</a:t>
            </a:r>
          </a:p>
        </p:txBody>
      </p:sp>
    </p:spTree>
    <p:extLst>
      <p:ext uri="{BB962C8B-B14F-4D97-AF65-F5344CB8AC3E}">
        <p14:creationId xmlns:p14="http://schemas.microsoft.com/office/powerpoint/2010/main" val="70735813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p:spPr>
        <p:txBody>
          <a:bodyPr lIns="146304" tIns="91440" rIns="146304" bIns="91440"/>
          <a:lstStyle>
            <a:lvl1pPr marL="0" indent="0">
              <a:lnSpc>
                <a:spcPct val="90000"/>
              </a:lnSpc>
              <a:buFontTx/>
              <a:buNone/>
              <a:defRPr sz="48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smtClean="0"/>
              <a:t>Edit Master text styles</a:t>
            </a:r>
          </a:p>
        </p:txBody>
      </p:sp>
      <p:sp>
        <p:nvSpPr>
          <p:cNvPr id="2" name="Footer Placeholder 1"/>
          <p:cNvSpPr>
            <a:spLocks noGrp="1"/>
          </p:cNvSpPr>
          <p:nvPr>
            <p:ph type="ftr" sz="quarter" idx="14"/>
          </p:nvPr>
        </p:nvSpPr>
        <p:spPr/>
        <p:txBody>
          <a:body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smtClean="0"/>
              <a:t>Edit Master text styles</a:t>
            </a:r>
          </a:p>
        </p:txBody>
      </p:sp>
    </p:spTree>
    <p:extLst>
      <p:ext uri="{BB962C8B-B14F-4D97-AF65-F5344CB8AC3E}">
        <p14:creationId xmlns:p14="http://schemas.microsoft.com/office/powerpoint/2010/main" val="367280584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art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7204587" y="3863017"/>
            <a:ext cx="4417564" cy="2270566"/>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937" y="284936"/>
            <a:ext cx="11910600" cy="6424653"/>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80241" y="479775"/>
            <a:ext cx="1300462" cy="277369"/>
          </a:xfrm>
          <a:prstGeom prst="rect">
            <a:avLst/>
          </a:prstGeom>
        </p:spPr>
      </p:pic>
      <p:sp>
        <p:nvSpPr>
          <p:cNvPr id="2" name="Title 1"/>
          <p:cNvSpPr>
            <a:spLocks noGrp="1"/>
          </p:cNvSpPr>
          <p:nvPr userDrawn="1">
            <p:ph type="ctrTitle" hasCustomPrompt="1"/>
          </p:nvPr>
        </p:nvSpPr>
        <p:spPr>
          <a:xfrm>
            <a:off x="274638" y="2142636"/>
            <a:ext cx="11228387" cy="1720381"/>
          </a:xfrm>
        </p:spPr>
        <p:txBody>
          <a:bodyPr/>
          <a:lstStyle>
            <a:lvl1pPr>
              <a:defRPr sz="6000" baseline="0"/>
            </a:lvl1pPr>
          </a:lstStyle>
          <a:p>
            <a:r>
              <a:rPr lang="en-US" smtClean="0"/>
              <a:t>Lorem ipsum</a:t>
            </a:r>
            <a:br>
              <a:rPr lang="en-US" smtClean="0"/>
            </a:br>
            <a:r>
              <a:rPr lang="en-US" smtClean="0"/>
              <a:t>dolor amet</a:t>
            </a:r>
            <a:endParaRPr lang="en-US"/>
          </a:p>
        </p:txBody>
      </p:sp>
      <p:sp>
        <p:nvSpPr>
          <p:cNvPr id="3" name="Subtitle 2"/>
          <p:cNvSpPr>
            <a:spLocks noGrp="1"/>
          </p:cNvSpPr>
          <p:nvPr userDrawn="1">
            <p:ph type="subTitle" idx="1" hasCustomPrompt="1"/>
          </p:nvPr>
        </p:nvSpPr>
        <p:spPr>
          <a:xfrm>
            <a:off x="274702" y="3954463"/>
            <a:ext cx="8705850" cy="1055382"/>
          </a:xfrm>
        </p:spPr>
        <p:txBody>
          <a:bodyPr/>
          <a:lstStyle>
            <a:lvl1pPr marL="0" indent="0" algn="l">
              <a:buNone/>
              <a:defRPr sz="2200">
                <a:solidFill>
                  <a:schemeClr val="tx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spTree>
    <p:extLst>
      <p:ext uri="{BB962C8B-B14F-4D97-AF65-F5344CB8AC3E}">
        <p14:creationId xmlns:p14="http://schemas.microsoft.com/office/powerpoint/2010/main" val="99555139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74819" y="375657"/>
            <a:ext cx="6400613"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smtClean="0"/>
              <a:t>Edit Master text styles</a:t>
            </a:r>
          </a:p>
        </p:txBody>
      </p:sp>
      <p:sp>
        <p:nvSpPr>
          <p:cNvPr id="27" name="Text Placeholder 26"/>
          <p:cNvSpPr>
            <a:spLocks noGrp="1"/>
          </p:cNvSpPr>
          <p:nvPr>
            <p:ph type="body" sz="quarter" idx="29" hasCustomPrompt="1"/>
          </p:nvPr>
        </p:nvSpPr>
        <p:spPr>
          <a:xfrm>
            <a:off x="823336" y="1091909"/>
            <a:ext cx="2743200" cy="2743200"/>
          </a:xfrm>
        </p:spPr>
        <p:txBody>
          <a:bodyPr lIns="146304" tIns="91440" rIns="146304" bIns="91440">
            <a:noAutofit/>
          </a:bodyPr>
          <a:lstStyle>
            <a:lvl1pPr marL="0" indent="0">
              <a:buFontTx/>
              <a:buNone/>
              <a:defRPr sz="2400">
                <a:solidFill>
                  <a:schemeClr val="tx2"/>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88542"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553462"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418383"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23336" y="3954455"/>
            <a:ext cx="2743200" cy="2560671"/>
          </a:xfrm>
        </p:spPr>
        <p:txBody>
          <a:bodyPr lIns="182880" tIns="146304" bIns="146304">
            <a:noAutofit/>
          </a:bodyPr>
          <a:lstStyle>
            <a:lvl1pPr marL="0" indent="0">
              <a:lnSpc>
                <a:spcPct val="90000"/>
              </a:lnSpc>
              <a:spcBef>
                <a:spcPts val="300"/>
              </a:spcBef>
              <a:spcAft>
                <a:spcPts val="600"/>
              </a:spcAft>
              <a:buFontTx/>
              <a:buNone/>
              <a:defRPr sz="1200" b="0">
                <a:solidFill>
                  <a:schemeClr val="tx2"/>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88627" y="3954457"/>
            <a:ext cx="2742914" cy="2560643"/>
          </a:xfrm>
        </p:spPr>
        <p:txBody>
          <a:bodyPr lIns="182880" tIns="146304" bIns="146304">
            <a:noAutofit/>
          </a:bodyPr>
          <a:lstStyle>
            <a:lvl1pPr marL="0" indent="0">
              <a:lnSpc>
                <a:spcPts val="1440"/>
              </a:lnSpc>
              <a:spcBef>
                <a:spcPts val="300"/>
              </a:spcBef>
              <a:spcAft>
                <a:spcPts val="600"/>
              </a:spcAft>
              <a:buFontTx/>
              <a:buNone/>
              <a:defRPr sz="1200" b="0">
                <a:solidFill>
                  <a:schemeClr val="tx2"/>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418638" y="3954457"/>
            <a:ext cx="2742914" cy="2560643"/>
          </a:xfrm>
        </p:spPr>
        <p:txBody>
          <a:bodyPr lIns="182880" tIns="146304" bIns="146304">
            <a:noAutofit/>
          </a:bodyPr>
          <a:lstStyle>
            <a:lvl1pPr marL="0" indent="0">
              <a:lnSpc>
                <a:spcPts val="1440"/>
              </a:lnSpc>
              <a:spcBef>
                <a:spcPts val="300"/>
              </a:spcBef>
              <a:spcAft>
                <a:spcPts val="600"/>
              </a:spcAft>
              <a:buFontTx/>
              <a:buNone/>
              <a:defRPr sz="1200" b="0">
                <a:solidFill>
                  <a:schemeClr val="tx2"/>
                </a:solidFill>
                <a:latin typeface="Segoe Pro"/>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553632" y="3954457"/>
            <a:ext cx="2742914" cy="2560643"/>
          </a:xfrm>
        </p:spPr>
        <p:txBody>
          <a:bodyPr lIns="182880" tIns="146304" bIns="146304">
            <a:noAutofit/>
          </a:bodyPr>
          <a:lstStyle>
            <a:lvl1pPr marL="0" indent="0">
              <a:lnSpc>
                <a:spcPts val="1440"/>
              </a:lnSpc>
              <a:spcBef>
                <a:spcPts val="300"/>
              </a:spcBef>
              <a:spcAft>
                <a:spcPts val="600"/>
              </a:spcAft>
              <a:buFontTx/>
              <a:buNone/>
              <a:defRPr sz="1200" b="0">
                <a:solidFill>
                  <a:schemeClr val="tx2"/>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lang="en-US" smtClean="0"/>
              <a:t>Microsoft Confidential</a:t>
            </a:r>
            <a:endParaRPr lang="en-US"/>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41720699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Microsoft Confidential</a:t>
            </a:r>
            <a:endParaRPr lang="en-US"/>
          </a:p>
        </p:txBody>
      </p:sp>
      <p:sp>
        <p:nvSpPr>
          <p:cNvPr id="3" name="Slide Number Placeholder 2"/>
          <p:cNvSpPr>
            <a:spLocks noGrp="1"/>
          </p:cNvSpPr>
          <p:nvPr>
            <p:ph type="sldNum" sz="quarter" idx="11"/>
          </p:nvPr>
        </p:nvSpPr>
        <p:spPr/>
        <p:txBody>
          <a:bodyPr/>
          <a:lstStyle/>
          <a:p>
            <a:fld id="{27258FFF-F925-446B-8502-81C933981705}" type="slidenum">
              <a:rPr lang="en-US" smtClean="0"/>
              <a:pPr/>
              <a:t>‹#›</a:t>
            </a:fld>
            <a:endParaRPr lang="en-US"/>
          </a:p>
        </p:txBody>
      </p:sp>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lang="en-US" smtClean="0"/>
              <a:pPr/>
              <a:t>‹#›</a:t>
            </a:fld>
            <a:endParaRPr lang="en-US"/>
          </a:p>
        </p:txBody>
      </p:sp>
      <p:grpSp>
        <p:nvGrpSpPr>
          <p:cNvPr id="13" name="Group 1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74638" y="2122379"/>
            <a:ext cx="11887200" cy="1828800"/>
          </a:xfrm>
        </p:spPr>
        <p:txBody>
          <a:bodyPr lIns="146304" tIns="91440" rIns="146304" bIns="91440"/>
          <a:lstStyle>
            <a:lvl1pPr marL="0" indent="0">
              <a:lnSpc>
                <a:spcPct val="90000"/>
              </a:lnSpc>
              <a:buFontTx/>
              <a:buNone/>
              <a:defRPr sz="8800" b="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smtClean="0"/>
              <a:t>Edit Master text styles</a:t>
            </a:r>
          </a:p>
        </p:txBody>
      </p:sp>
    </p:spTree>
    <p:extLst>
      <p:ext uri="{BB962C8B-B14F-4D97-AF65-F5344CB8AC3E}">
        <p14:creationId xmlns:p14="http://schemas.microsoft.com/office/powerpoint/2010/main" val="51143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4" name="Text Placeholder 4"/>
          <p:cNvSpPr>
            <a:spLocks noGrp="1"/>
          </p:cNvSpPr>
          <p:nvPr>
            <p:ph type="body" sz="quarter" idx="13"/>
          </p:nvPr>
        </p:nvSpPr>
        <p:spPr>
          <a:xfrm>
            <a:off x="274638" y="296863"/>
            <a:ext cx="11887200" cy="1828800"/>
          </a:xfrm>
        </p:spPr>
        <p:txBody>
          <a:bodyPr lIns="146304" tIns="91440" rIns="146304" bIns="91440"/>
          <a:lstStyle>
            <a:lvl1pPr marL="0" indent="0">
              <a:lnSpc>
                <a:spcPct val="90000"/>
              </a:lnSpc>
              <a:buFontTx/>
              <a:buNone/>
              <a:defRPr sz="54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smtClean="0"/>
              <a:t>Edit Master text styles</a:t>
            </a:r>
          </a:p>
        </p:txBody>
      </p:sp>
    </p:spTree>
    <p:extLst>
      <p:ext uri="{BB962C8B-B14F-4D97-AF65-F5344CB8AC3E}">
        <p14:creationId xmlns:p14="http://schemas.microsoft.com/office/powerpoint/2010/main" val="51143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58706700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674311"/>
            <a:ext cx="11228387" cy="1737340"/>
          </a:xfrm>
        </p:spPr>
        <p:txBody>
          <a:bodyPr anchor="ctr"/>
          <a:lstStyle>
            <a:lvl1pPr>
              <a:defRPr sz="6000">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80440" y="492475"/>
            <a:ext cx="1250445" cy="266701"/>
          </a:xfrm>
          <a:prstGeom prst="rect">
            <a:avLst/>
          </a:prstGeom>
        </p:spPr>
      </p:pic>
    </p:spTree>
    <p:extLst>
      <p:ext uri="{BB962C8B-B14F-4D97-AF65-F5344CB8AC3E}">
        <p14:creationId xmlns:p14="http://schemas.microsoft.com/office/powerpoint/2010/main" val="208583948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56522754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smtClean="0"/>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chemeClr val="accent2">
              <a:alpha val="90588"/>
            </a:schemeClr>
          </a:solidFill>
        </p:spPr>
        <p:txBody>
          <a:bodyPr lIns="146304" tIns="91440" rIns="146304" bIns="91440">
            <a:noAutofit/>
          </a:bodyPr>
          <a:lstStyle>
            <a:lvl1pPr marL="0" indent="0" algn="l">
              <a:buNone/>
              <a:defRPr lang="en-US" sz="4800" kern="1200" spc="0" baseline="0" dirty="0" smtClean="0">
                <a:solidFill>
                  <a:schemeClr val="bg1"/>
                </a:solidFill>
                <a:latin typeface="+mj-lt"/>
                <a:ea typeface="+mn-ea"/>
                <a:cs typeface="+mn-cs"/>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27502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People-centric IT Title">
    <p:bg>
      <p:bgPr>
        <a:solidFill>
          <a:schemeClr val="accent5"/>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a:solidFill>
            <a:srgbClr val="0072C6"/>
          </a:solidFill>
        </p:spPr>
      </p:pic>
      <p:sp>
        <p:nvSpPr>
          <p:cNvPr id="7" name="Rectangle 6"/>
          <p:cNvSpPr/>
          <p:nvPr userDrawn="1"/>
        </p:nvSpPr>
        <p:spPr bwMode="auto">
          <a:xfrm>
            <a:off x="274638" y="296863"/>
            <a:ext cx="5486400" cy="5486400"/>
          </a:xfrm>
          <a:prstGeom prst="rect">
            <a:avLst/>
          </a:prstGeom>
          <a:solidFill>
            <a:schemeClr val="accent5">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lnSpc>
                <a:spcPct val="90000"/>
              </a:lnSpc>
              <a:defRPr sz="6000" baseline="0">
                <a:solidFill>
                  <a:schemeClr val="bg1"/>
                </a:solidFill>
              </a:defRPr>
            </a:lvl1pPr>
          </a:lstStyle>
          <a:p>
            <a:r>
              <a:rPr lang="en-US" smtClean="0"/>
              <a:t>SQL Server headline</a:t>
            </a:r>
            <a:endParaRPr lang="en-US"/>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17586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smtClean="0"/>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chemeClr val="accent5">
              <a:alpha val="90588"/>
            </a:schemeClr>
          </a:solidFill>
        </p:spPr>
        <p:txBody>
          <a:bodyPr lIns="146304" tIns="91440" rIns="146304" bIns="91440">
            <a:noAutofit/>
          </a:bodyPr>
          <a:lstStyle>
            <a:lvl1pPr marL="0" indent="0" algn="l">
              <a:buNone/>
              <a:defRPr lang="en-US" sz="4800" kern="1200" spc="0" baseline="0" dirty="0" smtClean="0">
                <a:solidFill>
                  <a:schemeClr val="bg1"/>
                </a:solidFill>
                <a:latin typeface="+mj-lt"/>
                <a:ea typeface="+mn-ea"/>
                <a:cs typeface="+mn-cs"/>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0123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372" y="0"/>
            <a:ext cx="12534900" cy="6994526"/>
          </a:xfrm>
          <a:prstGeom prst="rect">
            <a:avLst/>
          </a:prstGeom>
        </p:spPr>
      </p:pic>
      <p:sp>
        <p:nvSpPr>
          <p:cNvPr id="2" name="Title 1"/>
          <p:cNvSpPr>
            <a:spLocks noGrp="1"/>
          </p:cNvSpPr>
          <p:nvPr>
            <p:ph type="ctrTitle" hasCustomPrompt="1"/>
          </p:nvPr>
        </p:nvSpPr>
        <p:spPr>
          <a:xfrm>
            <a:off x="274638" y="2142636"/>
            <a:ext cx="11228387" cy="1720381"/>
          </a:xfrm>
        </p:spPr>
        <p:txBody>
          <a:bodyPr/>
          <a:lstStyle>
            <a:lvl1pPr>
              <a:defRPr sz="6000"/>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tx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80241" y="479775"/>
            <a:ext cx="1300462" cy="277369"/>
          </a:xfrm>
          <a:prstGeom prst="rect">
            <a:avLst/>
          </a:prstGeom>
        </p:spPr>
      </p:pic>
    </p:spTree>
    <p:extLst>
      <p:ext uri="{BB962C8B-B14F-4D97-AF65-F5344CB8AC3E}">
        <p14:creationId xmlns:p14="http://schemas.microsoft.com/office/powerpoint/2010/main" val="345916447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5"/>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96400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4pt Title">
    <p:bg>
      <p:bgPr>
        <a:solidFill>
          <a:schemeClr val="accent5"/>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307923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ement">
    <p:bg>
      <p:bgPr>
        <a:solidFill>
          <a:schemeClr val="accent5"/>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635854" y="2125677"/>
            <a:ext cx="3502323" cy="2798708"/>
          </a:xfrm>
          <a:prstGeom prst="rect">
            <a:avLst/>
          </a:prstGeom>
        </p:spPr>
        <p:txBody>
          <a:bodyPr lIns="146304" tIns="91440" rIns="146304" bIns="91440" anchor="ctr">
            <a:noAutofit/>
          </a:bodyPr>
          <a:lstStyle>
            <a:lvl1pPr marL="0" indent="0">
              <a:lnSpc>
                <a:spcPts val="6000"/>
              </a:lnSpc>
              <a:spcBef>
                <a:spcPts val="0"/>
              </a:spcBef>
              <a:spcAft>
                <a:spcPts val="0"/>
              </a:spcAft>
              <a:buFontTx/>
              <a:buNone/>
              <a:defRPr sz="5400" b="0" i="0" baseline="0">
                <a:solidFill>
                  <a:schemeClr val="bg1"/>
                </a:solidFill>
                <a:latin typeface="+mj-lt"/>
              </a:defRPr>
            </a:lvl1pPr>
          </a:lstStyle>
          <a:p>
            <a:pPr lvl="0"/>
            <a:r>
              <a:rPr lang="en-US" smtClean="0"/>
              <a:t>SQL Server</a:t>
            </a:r>
            <a:br>
              <a:rPr lang="en-US" smtClean="0"/>
            </a:br>
            <a:r>
              <a:rPr lang="en-US" smtClean="0"/>
              <a:t>statement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7" name="Rectangle 6"/>
          <p:cNvSpPr/>
          <p:nvPr userDrawn="1"/>
        </p:nvSpPr>
        <p:spPr bwMode="auto">
          <a:xfrm>
            <a:off x="393223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7955608" y="523622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932238" y="523464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95560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54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anim calcmode="lin" valueType="num">
                                      <p:cBhvr>
                                        <p:cTn id="31" dur="500" fill="hold"/>
                                        <p:tgtEl>
                                          <p:spTgt spid="9"/>
                                        </p:tgtEl>
                                        <p:attrNameLst>
                                          <p:attrName>ppt_x</p:attrName>
                                        </p:attrNameLst>
                                      </p:cBhvr>
                                      <p:tavLst>
                                        <p:tav tm="0">
                                          <p:val>
                                            <p:fltVal val="0.5"/>
                                          </p:val>
                                        </p:tav>
                                        <p:tav tm="100000">
                                          <p:val>
                                            <p:strVal val="#ppt_x"/>
                                          </p:val>
                                        </p:tav>
                                      </p:tavLst>
                                    </p:anim>
                                    <p:anim calcmode="lin" valueType="num">
                                      <p:cBhvr>
                                        <p:cTn id="32" dur="500" fill="hold"/>
                                        <p:tgtEl>
                                          <p:spTgt spid="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fltVal val="0.5"/>
                                          </p:val>
                                        </p:tav>
                                        <p:tav tm="100000">
                                          <p:val>
                                            <p:strVal val="#ppt_x"/>
                                          </p:val>
                                        </p:tav>
                                      </p:tavLst>
                                    </p:anim>
                                    <p:anim calcmode="lin" valueType="num">
                                      <p:cBhvr>
                                        <p:cTn id="39"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53" presetClass="entr" presetSubtype="52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anim calcmode="lin" valueType="num">
                      <p:cBhvr>
                        <p:cTn dur="500" fill="hold"/>
                        <p:tgtEl>
                          <p:spTgt spid="5"/>
                        </p:tgtEl>
                        <p:attrNameLst>
                          <p:attrName>ppt_x</p:attrName>
                        </p:attrNameLst>
                      </p:cBhvr>
                      <p:tavLst>
                        <p:tav tm="0">
                          <p:val>
                            <p:fltVal val="0.5"/>
                          </p:val>
                        </p:tav>
                        <p:tav tm="100000">
                          <p:val>
                            <p:strVal val="#ppt_x"/>
                          </p:val>
                        </p:tav>
                      </p:tavLst>
                    </p:anim>
                    <p:anim calcmode="lin" valueType="num">
                      <p:cBhvr>
                        <p:cTn dur="500" fill="hold"/>
                        <p:tgtEl>
                          <p:spTgt spid="5"/>
                        </p:tgtEl>
                        <p:attrNameLst>
                          <p:attrName>ppt_y</p:attrName>
                        </p:attrNameLst>
                      </p:cBhvr>
                      <p:tavLst>
                        <p:tav tm="0">
                          <p:val>
                            <p:fltVal val="0.5"/>
                          </p:val>
                        </p:tav>
                        <p:tav tm="100000">
                          <p:val>
                            <p:strVal val="#ppt_y"/>
                          </p:val>
                        </p:tav>
                      </p:tavLst>
                    </p:anim>
                  </p:childTnLst>
                </p:cTn>
              </p:par>
            </p:tnLst>
          </p:tmpl>
        </p:tmplLst>
      </p:bldP>
      <p:bldP spid="7" grpId="0" animBg="1"/>
      <p:bldP spid="8" grpId="0" animBg="1"/>
      <p:bldP spid="9" grpId="0" animBg="1"/>
      <p:bldP spid="10"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 Categories">
    <p:bg>
      <p:bgPr>
        <a:solidFill>
          <a:schemeClr val="accent5"/>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a:solidFill>
            <a:schemeClr val="accent5"/>
          </a:solidFill>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a:solidFill>
            <a:schemeClr val="accent5"/>
          </a:solidFill>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
        <p:nvSpPr>
          <p:cNvPr id="7" name="Text Placeholder 26"/>
          <p:cNvSpPr>
            <a:spLocks noGrp="1"/>
          </p:cNvSpPr>
          <p:nvPr>
            <p:ph type="body" sz="quarter" idx="29" hasCustomPrompt="1"/>
          </p:nvPr>
        </p:nvSpPr>
        <p:spPr>
          <a:xfrm>
            <a:off x="457580" y="1091909"/>
            <a:ext cx="2743200"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5"/>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8" name="Text Placeholder 26"/>
          <p:cNvSpPr>
            <a:spLocks noGrp="1"/>
          </p:cNvSpPr>
          <p:nvPr>
            <p:ph type="body" sz="quarter" idx="30" hasCustomPrompt="1"/>
          </p:nvPr>
        </p:nvSpPr>
        <p:spPr>
          <a:xfrm>
            <a:off x="332278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5"/>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9" name="Text Placeholder 26"/>
          <p:cNvSpPr>
            <a:spLocks noGrp="1"/>
          </p:cNvSpPr>
          <p:nvPr>
            <p:ph type="body" sz="quarter" idx="32" hasCustomPrompt="1"/>
          </p:nvPr>
        </p:nvSpPr>
        <p:spPr>
          <a:xfrm>
            <a:off x="618770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5"/>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3" hasCustomPrompt="1"/>
          </p:nvPr>
        </p:nvSpPr>
        <p:spPr>
          <a:xfrm>
            <a:off x="9052627"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5"/>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38" hasCustomPrompt="1"/>
          </p:nvPr>
        </p:nvSpPr>
        <p:spPr>
          <a:xfrm>
            <a:off x="457580" y="3954455"/>
            <a:ext cx="2743200" cy="2560671"/>
          </a:xfrm>
          <a:prstGeom prst="rect">
            <a:avLst/>
          </a:prstGeom>
          <a:solidFill>
            <a:srgbClr val="DC3C00"/>
          </a:solidFill>
        </p:spPr>
        <p:txBody>
          <a:bodyPr lIns="182880" tIns="146304" bIns="146304">
            <a:noAutofit/>
          </a:bodyPr>
          <a:lstStyle>
            <a:lvl1pPr marL="0" indent="0">
              <a:lnSpc>
                <a:spcPct val="9000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smtClean="0"/>
              <a:t>Lower boxes are Orange 166</a:t>
            </a:r>
          </a:p>
          <a:p>
            <a:pPr lvl="0"/>
            <a:r>
              <a:rPr lang="en-US" smtClean="0"/>
              <a:t>(R=220 G=608 B=0)</a:t>
            </a:r>
            <a:endParaRPr lang="en-US" dirty="0" smtClean="0"/>
          </a:p>
        </p:txBody>
      </p:sp>
      <p:sp>
        <p:nvSpPr>
          <p:cNvPr id="13" name="Text Placeholder 26"/>
          <p:cNvSpPr>
            <a:spLocks noGrp="1"/>
          </p:cNvSpPr>
          <p:nvPr>
            <p:ph type="body" sz="quarter" idx="39" hasCustomPrompt="1"/>
          </p:nvPr>
        </p:nvSpPr>
        <p:spPr>
          <a:xfrm>
            <a:off x="3322871" y="3954457"/>
            <a:ext cx="2742914" cy="2560643"/>
          </a:xfrm>
          <a:prstGeom prst="rect">
            <a:avLst/>
          </a:prstGeom>
          <a:solidFill>
            <a:srgbClr val="DC3C00"/>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41" hasCustomPrompt="1"/>
          </p:nvPr>
        </p:nvSpPr>
        <p:spPr>
          <a:xfrm>
            <a:off x="9052882" y="3954457"/>
            <a:ext cx="2742914" cy="2560643"/>
          </a:xfrm>
          <a:prstGeom prst="rect">
            <a:avLst/>
          </a:prstGeom>
          <a:solidFill>
            <a:srgbClr val="DC3C00"/>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Segoe Pro"/>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42" hasCustomPrompt="1"/>
          </p:nvPr>
        </p:nvSpPr>
        <p:spPr>
          <a:xfrm>
            <a:off x="6187876" y="3954457"/>
            <a:ext cx="2742914" cy="2560643"/>
          </a:xfrm>
          <a:prstGeom prst="rect">
            <a:avLst/>
          </a:prstGeom>
          <a:solidFill>
            <a:srgbClr val="DC3C00"/>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54559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4pt Title/48pt Header">
    <p:bg>
      <p:bgPr>
        <a:solidFill>
          <a:schemeClr val="accent5"/>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a:prstGeom prst="rect">
            <a:avLst/>
          </a:prstGeom>
        </p:spPr>
        <p:txBody>
          <a:bodyPr lIns="146304" tIns="91440" rIns="146304" bIns="91440"/>
          <a:lstStyle>
            <a:lvl1pPr marL="0" indent="0">
              <a:lnSpc>
                <a:spcPct val="90000"/>
              </a:lnSpc>
              <a:buFontTx/>
              <a:buNone/>
              <a:defRPr sz="48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dirty="0" smtClean="0"/>
              <a:t>Click to edit Master text styles</a:t>
            </a:r>
          </a:p>
        </p:txBody>
      </p:sp>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414093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8pt Title">
    <p:bg>
      <p:bgPr>
        <a:solidFill>
          <a:schemeClr val="accent5"/>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96863"/>
            <a:ext cx="9144000" cy="5486399"/>
          </a:xfrm>
          <a:prstGeom prst="rect">
            <a:avLst/>
          </a:prstGeom>
        </p:spPr>
        <p:txBody>
          <a:bodyPr lIns="146304" tIns="91440" rIns="146304" bIns="91440">
            <a:noAutofit/>
          </a:bodyPr>
          <a:lstStyle>
            <a:lvl1pPr marL="0" indent="0">
              <a:lnSpc>
                <a:spcPct val="90000"/>
              </a:lnSpc>
              <a:spcBef>
                <a:spcPts val="1200"/>
              </a:spcBef>
              <a:spcAft>
                <a:spcPts val="2400"/>
              </a:spcAft>
              <a:buFontTx/>
              <a:buNone/>
              <a:defRPr sz="4800" b="0" i="0" baseline="0">
                <a:solidFill>
                  <a:schemeClr val="bg1"/>
                </a:solidFill>
                <a:latin typeface="+mj-lt"/>
              </a:defRPr>
            </a:lvl1pPr>
          </a:lstStyle>
          <a:p>
            <a:pPr lvl="0"/>
            <a:r>
              <a:rPr lang="en-US" dirty="0" smtClean="0"/>
              <a:t>Click to edit Master text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75791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Data Insights Title">
    <p:bg>
      <p:bgPr>
        <a:solidFill>
          <a:schemeClr val="accent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651570" cy="6994526"/>
          </a:xfrm>
          <a:prstGeom prst="rect">
            <a:avLst/>
          </a:prstGeom>
        </p:spPr>
      </p:pic>
      <p:sp>
        <p:nvSpPr>
          <p:cNvPr id="7" name="Rectangle 6"/>
          <p:cNvSpPr/>
          <p:nvPr userDrawn="1"/>
        </p:nvSpPr>
        <p:spPr bwMode="auto">
          <a:xfrm>
            <a:off x="274638" y="296863"/>
            <a:ext cx="5486400" cy="5486400"/>
          </a:xfrm>
          <a:prstGeom prst="rect">
            <a:avLst/>
          </a:prstGeom>
          <a:solidFill>
            <a:schemeClr val="accent4">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solidFill>
                <a:schemeClr val="accent4"/>
              </a:soli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defRPr sz="6000" baseline="0">
                <a:solidFill>
                  <a:schemeClr val="bg1"/>
                </a:solidFill>
              </a:defRPr>
            </a:lvl1pPr>
          </a:lstStyle>
          <a:p>
            <a:r>
              <a:rPr lang="en-US" smtClean="0"/>
              <a:t>Windows Server headline</a:t>
            </a:r>
            <a:endParaRPr lang="en-US"/>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111093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smtClean="0"/>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chemeClr val="accent4">
              <a:alpha val="90588"/>
            </a:schemeClr>
          </a:solidFill>
        </p:spPr>
        <p:txBody>
          <a:bodyPr lIns="146304" tIns="91440" rIns="146304" bIns="91440">
            <a:noAutofit/>
          </a:bodyPr>
          <a:lstStyle>
            <a:lvl1pPr marL="0" indent="0" algn="l">
              <a:buNone/>
              <a:defRPr lang="en-US" sz="4800" kern="1200" spc="0" baseline="0" dirty="0" smtClean="0">
                <a:solidFill>
                  <a:schemeClr val="bg1"/>
                </a:solidFill>
                <a:latin typeface="+mj-lt"/>
                <a:ea typeface="+mn-ea"/>
                <a:cs typeface="+mn-cs"/>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93522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4"/>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59730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pt Title">
    <p:bg>
      <p:bgPr>
        <a:solidFill>
          <a:schemeClr val="accent4"/>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905749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 y="0"/>
            <a:ext cx="12436475" cy="6994525"/>
          </a:xfrm>
          <a:prstGeom prst="rect">
            <a:avLst/>
          </a:prstGeom>
        </p:spPr>
      </p:pic>
      <p:sp>
        <p:nvSpPr>
          <p:cNvPr id="7" name="Rectangle 6"/>
          <p:cNvSpPr/>
          <p:nvPr userDrawn="1"/>
        </p:nvSpPr>
        <p:spPr bwMode="auto">
          <a:xfrm>
            <a:off x="274638" y="296863"/>
            <a:ext cx="5486400" cy="5486400"/>
          </a:xfrm>
          <a:prstGeom prst="rect">
            <a:avLst/>
          </a:prstGeom>
          <a:solidFill>
            <a:schemeClr val="accent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defRPr sz="6000">
                <a:solidFill>
                  <a:schemeClr val="bg1"/>
                </a:solidFill>
              </a:defRPr>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332345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atement">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635854" y="2125677"/>
            <a:ext cx="3502323" cy="2798708"/>
          </a:xfrm>
          <a:prstGeom prst="rect">
            <a:avLst/>
          </a:prstGeom>
        </p:spPr>
        <p:txBody>
          <a:bodyPr lIns="146304" tIns="91440" rIns="146304" bIns="91440" anchor="ctr">
            <a:noAutofit/>
          </a:bodyPr>
          <a:lstStyle>
            <a:lvl1pPr marL="0" indent="0">
              <a:lnSpc>
                <a:spcPts val="6000"/>
              </a:lnSpc>
              <a:spcBef>
                <a:spcPts val="0"/>
              </a:spcBef>
              <a:spcAft>
                <a:spcPts val="0"/>
              </a:spcAft>
              <a:buFontTx/>
              <a:buNone/>
              <a:defRPr sz="5400" b="0" i="0" baseline="0">
                <a:solidFill>
                  <a:schemeClr val="bg1"/>
                </a:solidFill>
                <a:latin typeface="+mj-lt"/>
              </a:defRPr>
            </a:lvl1pPr>
          </a:lstStyle>
          <a:p>
            <a:pPr lvl="0"/>
            <a:r>
              <a:rPr lang="en-US" smtClean="0"/>
              <a:t>Windows Server statement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7" name="Rectangle 6"/>
          <p:cNvSpPr/>
          <p:nvPr userDrawn="1"/>
        </p:nvSpPr>
        <p:spPr bwMode="auto">
          <a:xfrm>
            <a:off x="393223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7955206" y="523464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932238" y="523464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95560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5744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anim calcmode="lin" valueType="num">
                                      <p:cBhvr>
                                        <p:cTn id="31" dur="500" fill="hold"/>
                                        <p:tgtEl>
                                          <p:spTgt spid="9"/>
                                        </p:tgtEl>
                                        <p:attrNameLst>
                                          <p:attrName>ppt_x</p:attrName>
                                        </p:attrNameLst>
                                      </p:cBhvr>
                                      <p:tavLst>
                                        <p:tav tm="0">
                                          <p:val>
                                            <p:fltVal val="0.5"/>
                                          </p:val>
                                        </p:tav>
                                        <p:tav tm="100000">
                                          <p:val>
                                            <p:strVal val="#ppt_x"/>
                                          </p:val>
                                        </p:tav>
                                      </p:tavLst>
                                    </p:anim>
                                    <p:anim calcmode="lin" valueType="num">
                                      <p:cBhvr>
                                        <p:cTn id="32" dur="500" fill="hold"/>
                                        <p:tgtEl>
                                          <p:spTgt spid="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fltVal val="0.5"/>
                                          </p:val>
                                        </p:tav>
                                        <p:tav tm="100000">
                                          <p:val>
                                            <p:strVal val="#ppt_x"/>
                                          </p:val>
                                        </p:tav>
                                      </p:tavLst>
                                    </p:anim>
                                    <p:anim calcmode="lin" valueType="num">
                                      <p:cBhvr>
                                        <p:cTn id="39"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53" presetClass="entr" presetSubtype="52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anim calcmode="lin" valueType="num">
                      <p:cBhvr>
                        <p:cTn dur="500" fill="hold"/>
                        <p:tgtEl>
                          <p:spTgt spid="5"/>
                        </p:tgtEl>
                        <p:attrNameLst>
                          <p:attrName>ppt_x</p:attrName>
                        </p:attrNameLst>
                      </p:cBhvr>
                      <p:tavLst>
                        <p:tav tm="0">
                          <p:val>
                            <p:fltVal val="0.5"/>
                          </p:val>
                        </p:tav>
                        <p:tav tm="100000">
                          <p:val>
                            <p:strVal val="#ppt_x"/>
                          </p:val>
                        </p:tav>
                      </p:tavLst>
                    </p:anim>
                    <p:anim calcmode="lin" valueType="num">
                      <p:cBhvr>
                        <p:cTn dur="500" fill="hold"/>
                        <p:tgtEl>
                          <p:spTgt spid="5"/>
                        </p:tgtEl>
                        <p:attrNameLst>
                          <p:attrName>ppt_y</p:attrName>
                        </p:attrNameLst>
                      </p:cBhvr>
                      <p:tavLst>
                        <p:tav tm="0">
                          <p:val>
                            <p:fltVal val="0.5"/>
                          </p:val>
                        </p:tav>
                        <p:tav tm="100000">
                          <p:val>
                            <p:strVal val="#ppt_y"/>
                          </p:val>
                        </p:tav>
                      </p:tavLst>
                    </p:anim>
                  </p:childTnLst>
                </p:cTn>
              </p:par>
            </p:tnLst>
          </p:tmpl>
        </p:tmplLst>
      </p:bldP>
      <p:bldP spid="7" grpId="0" animBg="1"/>
      <p:bldP spid="8" grpId="0" animBg="1"/>
      <p:bldP spid="9" grpId="0" animBg="1"/>
      <p:bldP spid="10"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8 Categories">
    <p:bg>
      <p:bgPr>
        <a:solidFill>
          <a:schemeClr val="accent4"/>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
        <p:nvSpPr>
          <p:cNvPr id="7" name="Text Placeholder 26"/>
          <p:cNvSpPr>
            <a:spLocks noGrp="1"/>
          </p:cNvSpPr>
          <p:nvPr>
            <p:ph type="body" sz="quarter" idx="29" hasCustomPrompt="1"/>
          </p:nvPr>
        </p:nvSpPr>
        <p:spPr>
          <a:xfrm>
            <a:off x="457580" y="1091909"/>
            <a:ext cx="2743200"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3"/>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8" name="Text Placeholder 26"/>
          <p:cNvSpPr>
            <a:spLocks noGrp="1"/>
          </p:cNvSpPr>
          <p:nvPr>
            <p:ph type="body" sz="quarter" idx="30" hasCustomPrompt="1"/>
          </p:nvPr>
        </p:nvSpPr>
        <p:spPr>
          <a:xfrm>
            <a:off x="332278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3"/>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9" name="Text Placeholder 26"/>
          <p:cNvSpPr>
            <a:spLocks noGrp="1"/>
          </p:cNvSpPr>
          <p:nvPr>
            <p:ph type="body" sz="quarter" idx="32" hasCustomPrompt="1"/>
          </p:nvPr>
        </p:nvSpPr>
        <p:spPr>
          <a:xfrm>
            <a:off x="618770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3"/>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3" hasCustomPrompt="1"/>
          </p:nvPr>
        </p:nvSpPr>
        <p:spPr>
          <a:xfrm>
            <a:off x="9052627"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3"/>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38" hasCustomPrompt="1"/>
          </p:nvPr>
        </p:nvSpPr>
        <p:spPr>
          <a:xfrm>
            <a:off x="457580" y="3954455"/>
            <a:ext cx="2743200" cy="2560671"/>
          </a:xfrm>
          <a:prstGeom prst="rect">
            <a:avLst/>
          </a:prstGeom>
          <a:solidFill>
            <a:srgbClr val="4668B3"/>
          </a:solidFill>
        </p:spPr>
        <p:txBody>
          <a:bodyPr lIns="182880" tIns="146304" bIns="146304">
            <a:noAutofit/>
          </a:bodyPr>
          <a:lstStyle>
            <a:lvl1pPr marL="0" indent="0">
              <a:lnSpc>
                <a:spcPct val="9000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smtClean="0"/>
              <a:t>Lower boxes are Blue 660</a:t>
            </a:r>
          </a:p>
          <a:p>
            <a:pPr lvl="0"/>
            <a:r>
              <a:rPr lang="en-US" smtClean="0"/>
              <a:t>(R=70 G=104 B=197)</a:t>
            </a:r>
            <a:endParaRPr lang="en-US" dirty="0" smtClean="0"/>
          </a:p>
        </p:txBody>
      </p:sp>
      <p:sp>
        <p:nvSpPr>
          <p:cNvPr id="13" name="Text Placeholder 26"/>
          <p:cNvSpPr>
            <a:spLocks noGrp="1"/>
          </p:cNvSpPr>
          <p:nvPr>
            <p:ph type="body" sz="quarter" idx="39" hasCustomPrompt="1"/>
          </p:nvPr>
        </p:nvSpPr>
        <p:spPr>
          <a:xfrm>
            <a:off x="3322871" y="3954457"/>
            <a:ext cx="2742914" cy="2560643"/>
          </a:xfrm>
          <a:prstGeom prst="rect">
            <a:avLst/>
          </a:prstGeom>
          <a:solidFill>
            <a:srgbClr val="4668B3"/>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41" hasCustomPrompt="1"/>
          </p:nvPr>
        </p:nvSpPr>
        <p:spPr>
          <a:xfrm>
            <a:off x="9052882" y="3954457"/>
            <a:ext cx="2742914" cy="2560643"/>
          </a:xfrm>
          <a:prstGeom prst="rect">
            <a:avLst/>
          </a:prstGeom>
          <a:solidFill>
            <a:srgbClr val="4668B3"/>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Segoe Pro"/>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42" hasCustomPrompt="1"/>
          </p:nvPr>
        </p:nvSpPr>
        <p:spPr>
          <a:xfrm>
            <a:off x="6187876" y="3954457"/>
            <a:ext cx="2742914" cy="2560643"/>
          </a:xfrm>
          <a:prstGeom prst="rect">
            <a:avLst/>
          </a:prstGeom>
          <a:solidFill>
            <a:srgbClr val="4668B3"/>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139268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4pt Title/48pt Header">
    <p:bg>
      <p:bgPr>
        <a:solidFill>
          <a:schemeClr val="accent4"/>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a:prstGeom prst="rect">
            <a:avLst/>
          </a:prstGeom>
        </p:spPr>
        <p:txBody>
          <a:bodyPr lIns="146304" tIns="91440" rIns="146304" bIns="91440"/>
          <a:lstStyle>
            <a:lvl1pPr marL="0" indent="0">
              <a:lnSpc>
                <a:spcPct val="90000"/>
              </a:lnSpc>
              <a:buFontTx/>
              <a:buNone/>
              <a:defRPr sz="48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dirty="0" smtClean="0"/>
              <a:t>Click to edit Master text styles</a:t>
            </a:r>
          </a:p>
        </p:txBody>
      </p:sp>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133392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8pt Title">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96863"/>
            <a:ext cx="9144000" cy="5486399"/>
          </a:xfrm>
          <a:prstGeom prst="rect">
            <a:avLst/>
          </a:prstGeom>
        </p:spPr>
        <p:txBody>
          <a:bodyPr lIns="146304" tIns="91440" rIns="146304" bIns="91440">
            <a:noAutofit/>
          </a:bodyPr>
          <a:lstStyle>
            <a:lvl1pPr marL="0" indent="0">
              <a:lnSpc>
                <a:spcPct val="90000"/>
              </a:lnSpc>
              <a:spcBef>
                <a:spcPts val="1200"/>
              </a:spcBef>
              <a:spcAft>
                <a:spcPts val="2400"/>
              </a:spcAft>
              <a:buFontTx/>
              <a:buNone/>
              <a:defRPr sz="4800" b="0" i="0" baseline="0">
                <a:solidFill>
                  <a:schemeClr val="bg1"/>
                </a:solidFill>
                <a:latin typeface="+mj-lt"/>
              </a:defRPr>
            </a:lvl1pPr>
          </a:lstStyle>
          <a:p>
            <a:pPr lvl="0"/>
            <a:r>
              <a:rPr lang="en-US" dirty="0" smtClean="0"/>
              <a:t>Click to edit Master text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2652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People-centric IT Title">
    <p:bg>
      <p:bgPr>
        <a:solidFill>
          <a:schemeClr val="accent6"/>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5418" y="0"/>
            <a:ext cx="12436475" cy="6994525"/>
          </a:xfrm>
          <a:prstGeom prst="rect">
            <a:avLst/>
          </a:prstGeom>
          <a:solidFill>
            <a:srgbClr val="0072C6"/>
          </a:solidFill>
        </p:spPr>
      </p:pic>
      <p:sp>
        <p:nvSpPr>
          <p:cNvPr id="7" name="Rectangle 6"/>
          <p:cNvSpPr/>
          <p:nvPr userDrawn="1"/>
        </p:nvSpPr>
        <p:spPr bwMode="auto">
          <a:xfrm>
            <a:off x="274638" y="296863"/>
            <a:ext cx="5486400" cy="5486400"/>
          </a:xfrm>
          <a:prstGeom prst="rect">
            <a:avLst/>
          </a:prstGeom>
          <a:solidFill>
            <a:schemeClr val="accent6">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lnSpc>
                <a:spcPct val="90000"/>
              </a:lnSpc>
              <a:defRPr sz="6000">
                <a:solidFill>
                  <a:schemeClr val="bg1"/>
                </a:solidFill>
              </a:defRPr>
            </a:lvl1pPr>
          </a:lstStyle>
          <a:p>
            <a:r>
              <a:rPr lang="en-US" smtClean="0"/>
              <a:t>Biz Talk</a:t>
            </a:r>
            <a:br>
              <a:rPr lang="en-US" smtClean="0"/>
            </a:br>
            <a:r>
              <a:rPr lang="en-US" smtClean="0"/>
              <a:t>headline</a:t>
            </a:r>
            <a:endParaRPr lang="en-US"/>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17586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6"/>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smtClean="0"/>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chemeClr val="accent6">
              <a:alpha val="90588"/>
            </a:schemeClr>
          </a:solidFill>
        </p:spPr>
        <p:txBody>
          <a:bodyPr lIns="146304" tIns="91440" rIns="146304" bIns="91440">
            <a:noAutofit/>
          </a:bodyPr>
          <a:lstStyle>
            <a:lvl1pPr marL="0" indent="0" algn="l">
              <a:buNone/>
              <a:defRPr lang="en-US" sz="4800" kern="1200" spc="0" baseline="0" dirty="0" smtClean="0">
                <a:solidFill>
                  <a:schemeClr val="bg1"/>
                </a:solidFill>
                <a:latin typeface="+mj-lt"/>
                <a:ea typeface="+mn-ea"/>
                <a:cs typeface="+mn-cs"/>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0123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accent6"/>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96400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4pt Title">
    <p:bg>
      <p:bgPr>
        <a:solidFill>
          <a:schemeClr val="accent6"/>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307923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tatement">
    <p:bg>
      <p:bgPr>
        <a:solidFill>
          <a:schemeClr val="accent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635854" y="2125677"/>
            <a:ext cx="3502323" cy="2798708"/>
          </a:xfrm>
          <a:prstGeom prst="rect">
            <a:avLst/>
          </a:prstGeom>
        </p:spPr>
        <p:txBody>
          <a:bodyPr lIns="146304" tIns="91440" rIns="146304" bIns="91440" anchor="ctr">
            <a:noAutofit/>
          </a:bodyPr>
          <a:lstStyle>
            <a:lvl1pPr marL="0" indent="0">
              <a:lnSpc>
                <a:spcPts val="6000"/>
              </a:lnSpc>
              <a:spcBef>
                <a:spcPts val="0"/>
              </a:spcBef>
              <a:spcAft>
                <a:spcPts val="0"/>
              </a:spcAft>
              <a:buFontTx/>
              <a:buNone/>
              <a:defRPr sz="5400" b="0" i="0" baseline="0">
                <a:solidFill>
                  <a:schemeClr val="bg1"/>
                </a:solidFill>
                <a:latin typeface="+mj-lt"/>
              </a:defRPr>
            </a:lvl1pPr>
          </a:lstStyle>
          <a:p>
            <a:pPr lvl="0"/>
            <a:r>
              <a:rPr lang="en-US" smtClean="0"/>
              <a:t>Biz Talk statement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7" name="Rectangle 6"/>
          <p:cNvSpPr/>
          <p:nvPr userDrawn="1"/>
        </p:nvSpPr>
        <p:spPr bwMode="auto">
          <a:xfrm>
            <a:off x="393223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7955608" y="523622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932238" y="523464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955608" y="1211263"/>
            <a:ext cx="548630" cy="5486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954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anim calcmode="lin" valueType="num">
                                      <p:cBhvr>
                                        <p:cTn id="17" dur="500" fill="hold"/>
                                        <p:tgtEl>
                                          <p:spTgt spid="7"/>
                                        </p:tgtEl>
                                        <p:attrNameLst>
                                          <p:attrName>ppt_x</p:attrName>
                                        </p:attrNameLst>
                                      </p:cBhvr>
                                      <p:tavLst>
                                        <p:tav tm="0">
                                          <p:val>
                                            <p:fltVal val="0.5"/>
                                          </p:val>
                                        </p:tav>
                                        <p:tav tm="100000">
                                          <p:val>
                                            <p:strVal val="#ppt_x"/>
                                          </p:val>
                                        </p:tav>
                                      </p:tavLst>
                                    </p:anim>
                                    <p:anim calcmode="lin" valueType="num">
                                      <p:cBhvr>
                                        <p:cTn id="18" dur="500" fill="hold"/>
                                        <p:tgtEl>
                                          <p:spTgt spid="7"/>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anim calcmode="lin" valueType="num">
                                      <p:cBhvr>
                                        <p:cTn id="24" dur="500" fill="hold"/>
                                        <p:tgtEl>
                                          <p:spTgt spid="8"/>
                                        </p:tgtEl>
                                        <p:attrNameLst>
                                          <p:attrName>ppt_x</p:attrName>
                                        </p:attrNameLst>
                                      </p:cBhvr>
                                      <p:tavLst>
                                        <p:tav tm="0">
                                          <p:val>
                                            <p:fltVal val="0.5"/>
                                          </p:val>
                                        </p:tav>
                                        <p:tav tm="100000">
                                          <p:val>
                                            <p:strVal val="#ppt_x"/>
                                          </p:val>
                                        </p:tav>
                                      </p:tavLst>
                                    </p:anim>
                                    <p:anim calcmode="lin" valueType="num">
                                      <p:cBhvr>
                                        <p:cTn id="25" dur="500" fill="hold"/>
                                        <p:tgtEl>
                                          <p:spTgt spid="8"/>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anim calcmode="lin" valueType="num">
                                      <p:cBhvr>
                                        <p:cTn id="31" dur="500" fill="hold"/>
                                        <p:tgtEl>
                                          <p:spTgt spid="9"/>
                                        </p:tgtEl>
                                        <p:attrNameLst>
                                          <p:attrName>ppt_x</p:attrName>
                                        </p:attrNameLst>
                                      </p:cBhvr>
                                      <p:tavLst>
                                        <p:tav tm="0">
                                          <p:val>
                                            <p:fltVal val="0.5"/>
                                          </p:val>
                                        </p:tav>
                                        <p:tav tm="100000">
                                          <p:val>
                                            <p:strVal val="#ppt_x"/>
                                          </p:val>
                                        </p:tav>
                                      </p:tavLst>
                                    </p:anim>
                                    <p:anim calcmode="lin" valueType="num">
                                      <p:cBhvr>
                                        <p:cTn id="32" dur="500" fill="hold"/>
                                        <p:tgtEl>
                                          <p:spTgt spid="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fltVal val="0.5"/>
                                          </p:val>
                                        </p:tav>
                                        <p:tav tm="100000">
                                          <p:val>
                                            <p:strVal val="#ppt_x"/>
                                          </p:val>
                                        </p:tav>
                                      </p:tavLst>
                                    </p:anim>
                                    <p:anim calcmode="lin" valueType="num">
                                      <p:cBhvr>
                                        <p:cTn id="39" dur="500" fill="hold"/>
                                        <p:tgtEl>
                                          <p:spTgt spid="1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53" presetClass="entr" presetSubtype="52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anim calcmode="lin" valueType="num">
                      <p:cBhvr>
                        <p:cTn dur="500" fill="hold"/>
                        <p:tgtEl>
                          <p:spTgt spid="5"/>
                        </p:tgtEl>
                        <p:attrNameLst>
                          <p:attrName>ppt_x</p:attrName>
                        </p:attrNameLst>
                      </p:cBhvr>
                      <p:tavLst>
                        <p:tav tm="0">
                          <p:val>
                            <p:fltVal val="0.5"/>
                          </p:val>
                        </p:tav>
                        <p:tav tm="100000">
                          <p:val>
                            <p:strVal val="#ppt_x"/>
                          </p:val>
                        </p:tav>
                      </p:tavLst>
                    </p:anim>
                    <p:anim calcmode="lin" valueType="num">
                      <p:cBhvr>
                        <p:cTn dur="500" fill="hold"/>
                        <p:tgtEl>
                          <p:spTgt spid="5"/>
                        </p:tgtEl>
                        <p:attrNameLst>
                          <p:attrName>ppt_y</p:attrName>
                        </p:attrNameLst>
                      </p:cBhvr>
                      <p:tavLst>
                        <p:tav tm="0">
                          <p:val>
                            <p:fltVal val="0.5"/>
                          </p:val>
                        </p:tav>
                        <p:tav tm="100000">
                          <p:val>
                            <p:strVal val="#ppt_y"/>
                          </p:val>
                        </p:tav>
                      </p:tavLst>
                    </p:anim>
                  </p:childTnLst>
                </p:cTn>
              </p:par>
            </p:tnLst>
          </p:tmpl>
        </p:tmplLst>
      </p:bldP>
      <p:bldP spid="7" grpId="0" animBg="1"/>
      <p:bldP spid="8" grpId="0" animBg="1"/>
      <p:bldP spid="9" grpId="0" animBg="1"/>
      <p:bldP spid="10"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 Categories">
    <p:bg>
      <p:bgPr>
        <a:solidFill>
          <a:schemeClr val="accent6"/>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
        <p:nvSpPr>
          <p:cNvPr id="7" name="Text Placeholder 26"/>
          <p:cNvSpPr>
            <a:spLocks noGrp="1"/>
          </p:cNvSpPr>
          <p:nvPr>
            <p:ph type="body" sz="quarter" idx="29" hasCustomPrompt="1"/>
          </p:nvPr>
        </p:nvSpPr>
        <p:spPr>
          <a:xfrm>
            <a:off x="457580" y="1091909"/>
            <a:ext cx="2743200"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6"/>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8" name="Text Placeholder 26"/>
          <p:cNvSpPr>
            <a:spLocks noGrp="1"/>
          </p:cNvSpPr>
          <p:nvPr>
            <p:ph type="body" sz="quarter" idx="30" hasCustomPrompt="1"/>
          </p:nvPr>
        </p:nvSpPr>
        <p:spPr>
          <a:xfrm>
            <a:off x="332278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6"/>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9" name="Text Placeholder 26"/>
          <p:cNvSpPr>
            <a:spLocks noGrp="1"/>
          </p:cNvSpPr>
          <p:nvPr>
            <p:ph type="body" sz="quarter" idx="32" hasCustomPrompt="1"/>
          </p:nvPr>
        </p:nvSpPr>
        <p:spPr>
          <a:xfrm>
            <a:off x="618770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6"/>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3" hasCustomPrompt="1"/>
          </p:nvPr>
        </p:nvSpPr>
        <p:spPr>
          <a:xfrm>
            <a:off x="9052627"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chemeClr val="accent6"/>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38" hasCustomPrompt="1"/>
          </p:nvPr>
        </p:nvSpPr>
        <p:spPr>
          <a:xfrm>
            <a:off x="457580" y="3954429"/>
            <a:ext cx="2743200" cy="2560671"/>
          </a:xfrm>
          <a:prstGeom prst="rect">
            <a:avLst/>
          </a:prstGeom>
          <a:solidFill>
            <a:schemeClr val="accent3">
              <a:lumMod val="40000"/>
              <a:lumOff val="60000"/>
            </a:schemeClr>
          </a:solidFill>
        </p:spPr>
        <p:txBody>
          <a:bodyPr lIns="182880" tIns="146304" bIns="146304">
            <a:noAutofit/>
          </a:bodyPr>
          <a:lstStyle>
            <a:lvl1pPr marL="0" indent="0">
              <a:lnSpc>
                <a:spcPct val="9000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smtClean="0"/>
              <a:t>Lower boxes are Process Cyan</a:t>
            </a:r>
          </a:p>
          <a:p>
            <a:pPr lvl="0"/>
            <a:r>
              <a:rPr lang="en-US" smtClean="0"/>
              <a:t>(R=0 G=188 B=242)</a:t>
            </a:r>
            <a:endParaRPr lang="en-US" dirty="0" smtClean="0"/>
          </a:p>
        </p:txBody>
      </p:sp>
      <p:sp>
        <p:nvSpPr>
          <p:cNvPr id="13" name="Text Placeholder 26"/>
          <p:cNvSpPr>
            <a:spLocks noGrp="1"/>
          </p:cNvSpPr>
          <p:nvPr>
            <p:ph type="body" sz="quarter" idx="39" hasCustomPrompt="1"/>
          </p:nvPr>
        </p:nvSpPr>
        <p:spPr>
          <a:xfrm>
            <a:off x="3322871" y="3954457"/>
            <a:ext cx="2742914" cy="2560643"/>
          </a:xfrm>
          <a:prstGeom prst="rect">
            <a:avLst/>
          </a:prstGeom>
          <a:solidFill>
            <a:schemeClr val="accent3">
              <a:lumMod val="40000"/>
              <a:lumOff val="60000"/>
            </a:schemeClr>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41" hasCustomPrompt="1"/>
          </p:nvPr>
        </p:nvSpPr>
        <p:spPr>
          <a:xfrm>
            <a:off x="9052882" y="3954457"/>
            <a:ext cx="2742914" cy="2560643"/>
          </a:xfrm>
          <a:prstGeom prst="rect">
            <a:avLst/>
          </a:prstGeom>
          <a:solidFill>
            <a:schemeClr val="accent3">
              <a:lumMod val="40000"/>
              <a:lumOff val="60000"/>
            </a:schemeClr>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Segoe Pro"/>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42" hasCustomPrompt="1"/>
          </p:nvPr>
        </p:nvSpPr>
        <p:spPr>
          <a:xfrm>
            <a:off x="6187876" y="3954457"/>
            <a:ext cx="2742914" cy="2560643"/>
          </a:xfrm>
          <a:prstGeom prst="rect">
            <a:avLst/>
          </a:prstGeom>
          <a:solidFill>
            <a:schemeClr val="accent3">
              <a:lumMod val="40000"/>
              <a:lumOff val="60000"/>
            </a:schemeClr>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54559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7_Red Tile Tit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936" y="-1301882"/>
            <a:ext cx="13451639" cy="8965040"/>
          </a:xfrm>
          <a:prstGeom prst="rect">
            <a:avLst/>
          </a:prstGeom>
        </p:spPr>
      </p:pic>
      <p:sp>
        <p:nvSpPr>
          <p:cNvPr id="7" name="Rectangle 6"/>
          <p:cNvSpPr/>
          <p:nvPr userDrawn="1"/>
        </p:nvSpPr>
        <p:spPr bwMode="auto">
          <a:xfrm>
            <a:off x="274638" y="296863"/>
            <a:ext cx="5486400" cy="5486400"/>
          </a:xfrm>
          <a:prstGeom prst="rect">
            <a:avLst/>
          </a:prstGeom>
          <a:solidFill>
            <a:schemeClr val="accent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defRPr sz="6000">
                <a:solidFill>
                  <a:schemeClr val="bg1"/>
                </a:solidFill>
              </a:defRPr>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283594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4pt Title/48pt Header">
    <p:bg>
      <p:bgPr>
        <a:solidFill>
          <a:schemeClr val="accent6"/>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a:prstGeom prst="rect">
            <a:avLst/>
          </a:prstGeom>
        </p:spPr>
        <p:txBody>
          <a:bodyPr lIns="146304" tIns="91440" rIns="146304" bIns="91440"/>
          <a:lstStyle>
            <a:lvl1pPr marL="0" indent="0">
              <a:lnSpc>
                <a:spcPct val="90000"/>
              </a:lnSpc>
              <a:buFontTx/>
              <a:buNone/>
              <a:defRPr sz="48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dirty="0" smtClean="0"/>
              <a:t>Click to edit Master text styles</a:t>
            </a:r>
          </a:p>
        </p:txBody>
      </p:sp>
      <p:sp>
        <p:nvSpPr>
          <p:cNvPr id="2" name="Footer Placeholder 1"/>
          <p:cNvSpPr>
            <a:spLocks noGrp="1"/>
          </p:cNvSpPr>
          <p:nvPr>
            <p:ph type="ftr" sz="quarter" idx="14"/>
          </p:nvPr>
        </p:nvSpPr>
        <p:spPr/>
        <p:txBody>
          <a:bodyPr/>
          <a:lstStyle>
            <a:lvl1pPr>
              <a:defRPr>
                <a:solidFill>
                  <a:schemeClr val="bg1"/>
                </a:solidFill>
              </a:defRPr>
            </a:lvl1pPr>
          </a:lstStyle>
          <a:p>
            <a:r>
              <a:rPr lang="en-US" smtClean="0"/>
              <a:t>Microsoft Confidential</a:t>
            </a:r>
            <a:endParaRPr lang="en-US"/>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27258FFF-F925-446B-8502-81C933981705}" type="slidenum">
              <a:rPr lang="en-US" smtClean="0"/>
              <a:pPr/>
              <a:t>‹#›</a:t>
            </a:fld>
            <a:endParaRPr lang="en-US"/>
          </a:p>
        </p:txBody>
      </p:sp>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smtClean="0"/>
              <a:t>Click to edit Master </a:t>
            </a:r>
            <a:r>
              <a:rPr lang="en-US" smtClean="0"/>
              <a:t>text styles</a:t>
            </a:r>
          </a:p>
        </p:txBody>
      </p:sp>
    </p:spTree>
    <p:extLst>
      <p:ext uri="{BB962C8B-B14F-4D97-AF65-F5344CB8AC3E}">
        <p14:creationId xmlns:p14="http://schemas.microsoft.com/office/powerpoint/2010/main" val="414093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8pt Title">
    <p:bg>
      <p:bgPr>
        <a:solidFill>
          <a:schemeClr val="accent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296863"/>
            <a:ext cx="9144000" cy="5486399"/>
          </a:xfrm>
          <a:prstGeom prst="rect">
            <a:avLst/>
          </a:prstGeom>
        </p:spPr>
        <p:txBody>
          <a:bodyPr lIns="146304" tIns="91440" rIns="146304" bIns="91440">
            <a:noAutofit/>
          </a:bodyPr>
          <a:lstStyle>
            <a:lvl1pPr marL="0" indent="0">
              <a:lnSpc>
                <a:spcPct val="90000"/>
              </a:lnSpc>
              <a:spcBef>
                <a:spcPts val="1200"/>
              </a:spcBef>
              <a:spcAft>
                <a:spcPts val="2400"/>
              </a:spcAft>
              <a:buFontTx/>
              <a:buNone/>
              <a:defRPr sz="4800" b="0" i="0" baseline="0">
                <a:solidFill>
                  <a:schemeClr val="bg1"/>
                </a:solidFill>
                <a:latin typeface="+mj-lt"/>
              </a:defRPr>
            </a:lvl1pPr>
          </a:lstStyle>
          <a:p>
            <a:pPr lvl="0"/>
            <a:r>
              <a:rPr lang="en-US" dirty="0" smtClean="0"/>
              <a:t>Click to edit Master text</a:t>
            </a:r>
          </a:p>
        </p:txBody>
      </p:sp>
      <p:sp>
        <p:nvSpPr>
          <p:cNvPr id="2" name="Footer Placeholder 1"/>
          <p:cNvSpPr>
            <a:spLocks noGrp="1"/>
          </p:cNvSpPr>
          <p:nvPr>
            <p:ph type="ftr" sz="quarter" idx="11"/>
          </p:nvPr>
        </p:nvSpPr>
        <p:spPr/>
        <p:txBody>
          <a:bodyPr/>
          <a:lstStyle>
            <a:lvl1pPr>
              <a:defRPr>
                <a:solidFill>
                  <a:schemeClr val="bg1"/>
                </a:solidFill>
              </a:defRPr>
            </a:lvl1pPr>
          </a:lstStyle>
          <a:p>
            <a:r>
              <a:rPr lang="en-US" smtClean="0"/>
              <a:t>Microsoft Confidential</a:t>
            </a:r>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75791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8002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4_Red Tile Tit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290080"/>
            <a:ext cx="12436475" cy="8284605"/>
          </a:xfrm>
          <a:prstGeom prst="rect">
            <a:avLst/>
          </a:prstGeom>
        </p:spPr>
      </p:pic>
      <p:sp>
        <p:nvSpPr>
          <p:cNvPr id="7" name="Rectangle 6"/>
          <p:cNvSpPr/>
          <p:nvPr userDrawn="1"/>
        </p:nvSpPr>
        <p:spPr bwMode="auto">
          <a:xfrm>
            <a:off x="274638" y="296863"/>
            <a:ext cx="5486400" cy="5486400"/>
          </a:xfrm>
          <a:prstGeom prst="rect">
            <a:avLst/>
          </a:prstGeom>
          <a:solidFill>
            <a:schemeClr val="accent3">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defRPr sz="6000">
                <a:solidFill>
                  <a:schemeClr val="bg1"/>
                </a:solidFill>
              </a:defRPr>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27707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6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2" y="-720191"/>
            <a:ext cx="12435763" cy="7705025"/>
          </a:xfrm>
          <a:prstGeom prst="rect">
            <a:avLst/>
          </a:prstGeom>
        </p:spPr>
      </p:pic>
      <p:sp>
        <p:nvSpPr>
          <p:cNvPr id="7" name="Rectangle 6"/>
          <p:cNvSpPr/>
          <p:nvPr userDrawn="1"/>
        </p:nvSpPr>
        <p:spPr bwMode="auto">
          <a:xfrm>
            <a:off x="274638" y="296863"/>
            <a:ext cx="5486400" cy="5486400"/>
          </a:xfrm>
          <a:prstGeom prst="rect">
            <a:avLst/>
          </a:prstGeom>
          <a:solidFill>
            <a:schemeClr val="accent3">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defRPr sz="6000">
                <a:solidFill>
                  <a:schemeClr val="bg1"/>
                </a:solidFill>
              </a:defRPr>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230013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651570" cy="6994526"/>
          </a:xfrm>
          <a:prstGeom prst="rect">
            <a:avLst/>
          </a:prstGeom>
        </p:spPr>
      </p:pic>
      <p:sp>
        <p:nvSpPr>
          <p:cNvPr id="7" name="Rectangle 6"/>
          <p:cNvSpPr/>
          <p:nvPr userDrawn="1"/>
        </p:nvSpPr>
        <p:spPr bwMode="auto">
          <a:xfrm>
            <a:off x="274638" y="296863"/>
            <a:ext cx="5486400" cy="5486400"/>
          </a:xfrm>
          <a:prstGeom prst="rect">
            <a:avLst/>
          </a:prstGeom>
          <a:solidFill>
            <a:schemeClr val="accent5">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defRPr sz="6000">
                <a:solidFill>
                  <a:schemeClr val="bg1"/>
                </a:solidFill>
              </a:defRPr>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92117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5" Type="http://schemas.openxmlformats.org/officeDocument/2006/relationships/slideLayout" Target="../slideLayouts/slideLayout58.xml"/><Relationship Id="rId10" Type="http://schemas.openxmlformats.org/officeDocument/2006/relationships/theme" Target="../theme/theme4.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82880" tIns="146304" rIns="182880" bIns="146304"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tx2"/>
                </a:solidFill>
                <a:latin typeface="+mn-lt"/>
                <a:ea typeface="+mn-ea"/>
                <a:cs typeface="+mn-cs"/>
              </a:defRPr>
            </a:lvl1pPr>
          </a:lstStyle>
          <a:p>
            <a:r>
              <a:rPr lang="en-US" smtClean="0"/>
              <a:t>Microsoft Confidential</a:t>
            </a:r>
            <a:endParaRPr lang="en-US"/>
          </a:p>
        </p:txBody>
      </p:sp>
      <p:sp>
        <p:nvSpPr>
          <p:cNvPr id="5"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tx2"/>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8" r:id="rId1"/>
    <p:sldLayoutId id="2147484179" r:id="rId2"/>
    <p:sldLayoutId id="2147484298" r:id="rId3"/>
    <p:sldLayoutId id="2147484180" r:id="rId4"/>
    <p:sldLayoutId id="2147484290" r:id="rId5"/>
    <p:sldLayoutId id="2147484297" r:id="rId6"/>
    <p:sldLayoutId id="2147484293" r:id="rId7"/>
    <p:sldLayoutId id="2147484296" r:id="rId8"/>
    <p:sldLayoutId id="2147484261" r:id="rId9"/>
    <p:sldLayoutId id="2147484291" r:id="rId10"/>
    <p:sldLayoutId id="2147484292" r:id="rId11"/>
    <p:sldLayoutId id="2147484294" r:id="rId12"/>
    <p:sldLayoutId id="2147484299" r:id="rId13"/>
    <p:sldLayoutId id="2147484193" r:id="rId14"/>
    <p:sldLayoutId id="2147484300" r:id="rId15"/>
    <p:sldLayoutId id="2147484301" r:id="rId16"/>
    <p:sldLayoutId id="2147484092" r:id="rId17"/>
    <p:sldLayoutId id="2147484194" r:id="rId18"/>
    <p:sldLayoutId id="2147484260" r:id="rId19"/>
    <p:sldLayoutId id="2147484195" r:id="rId20"/>
    <p:sldLayoutId id="2147484196" r:id="rId21"/>
    <p:sldLayoutId id="2147484197" r:id="rId22"/>
    <p:sldLayoutId id="2147484198" r:id="rId23"/>
    <p:sldLayoutId id="2147484200" r:id="rId24"/>
    <p:sldLayoutId id="2147484199" r:id="rId25"/>
    <p:sldLayoutId id="2147484201" r:id="rId26"/>
    <p:sldLayoutId id="2147484140" r:id="rId27"/>
    <p:sldLayoutId id="2147484166" r:id="rId28"/>
    <p:sldLayoutId id="2147484136" r:id="rId29"/>
    <p:sldLayoutId id="2147484137" r:id="rId30"/>
    <p:sldLayoutId id="2147484093" r:id="rId31"/>
    <p:sldLayoutId id="2147484229" r:id="rId32"/>
    <p:sldLayoutId id="2147484230" r:id="rId33"/>
    <p:sldLayoutId id="2147484228" r:id="rId34"/>
    <p:sldLayoutId id="2147484258" r:id="rId35"/>
    <p:sldLayoutId id="2147484259" r:id="rId36"/>
    <p:sldLayoutId id="2147484302" r:id="rId3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solidFill>
            <a:schemeClr val="tx2"/>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8"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903391937"/>
      </p:ext>
    </p:extLst>
  </p:cSld>
  <p:clrMap bg1="lt1" tx1="dk1" bg2="lt2" tx2="dk2" accent1="accent1" accent2="accent2" accent3="accent3" accent4="accent4" accent5="accent5" accent6="accent6" hlink="hlink" folHlink="folHlink"/>
  <p:sldLayoutIdLst>
    <p:sldLayoutId id="2147484263" r:id="rId1"/>
    <p:sldLayoutId id="2147484264" r:id="rId2"/>
    <p:sldLayoutId id="2147484265" r:id="rId3"/>
    <p:sldLayoutId id="2147484266" r:id="rId4"/>
    <p:sldLayoutId id="2147484267" r:id="rId5"/>
    <p:sldLayoutId id="2147484268" r:id="rId6"/>
    <p:sldLayoutId id="2147484269" r:id="rId7"/>
    <p:sldLayoutId id="2147484270"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8"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003598717"/>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8" r:id="rId3"/>
    <p:sldLayoutId id="2147484283" r:id="rId4"/>
    <p:sldLayoutId id="2147484284" r:id="rId5"/>
    <p:sldLayoutId id="2147484285" r:id="rId6"/>
    <p:sldLayoutId id="2147484286" r:id="rId7"/>
    <p:sldLayoutId id="214748428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lang="en-US" smtClean="0"/>
              <a:t>Microsoft Confidential</a:t>
            </a:r>
            <a:endParaRPr lang="en-US"/>
          </a:p>
        </p:txBody>
      </p:sp>
      <p:sp>
        <p:nvSpPr>
          <p:cNvPr id="8"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903391937"/>
      </p:ext>
    </p:extLst>
  </p:cSld>
  <p:clrMap bg1="lt1" tx1="dk1" bg2="lt2" tx2="dk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95"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8" Type="http://schemas.openxmlformats.org/officeDocument/2006/relationships/hyperlink" Target="https://microsoft.sharepoint.com/teams/CECRMSP/Shared%20with%20Microsoft/CRM%20Reports/FY16Q1/AzSearchAdv.pdf" TargetMode="External"/><Relationship Id="rId13" Type="http://schemas.openxmlformats.org/officeDocument/2006/relationships/hyperlink" Target="https://microsoft.sharepoint.com/teams/CECRMSP/Shared%20with%20Microsoft/CRM%20Reports/FY16Q1/BigDataAdv.pdf" TargetMode="External"/><Relationship Id="rId18" Type="http://schemas.openxmlformats.org/officeDocument/2006/relationships/hyperlink" Target="https://microsoft.sharepoint.com/teams/CECRMSP/Shared%20with%20Microsoft/CRM%20Reports/FY16Q1/JavaAdvisors.pdf" TargetMode="External"/><Relationship Id="rId26" Type="http://schemas.openxmlformats.org/officeDocument/2006/relationships/hyperlink" Target="https://microsoft.sharepoint.com/teams/CECRMSP/Shared%20with%20Microsoft/CRM%20Reports/FY16Q1/SQLDBAdv.pdf" TargetMode="External"/><Relationship Id="rId3" Type="http://schemas.openxmlformats.org/officeDocument/2006/relationships/hyperlink" Target="https://microsoft.sharepoint.com/teams/CECRMSP/Shared%20with%20Microsoft/CRM%20Reports/FY16Q1/ALMAdv.pdf" TargetMode="External"/><Relationship Id="rId21" Type="http://schemas.openxmlformats.org/officeDocument/2006/relationships/hyperlink" Target="https://microsoft.sharepoint.com/teams/CECRMSP/Shared%20with%20Microsoft/CRM%20Reports/FY16Q1/NetworkAdvisors.pdf" TargetMode="External"/><Relationship Id="rId7" Type="http://schemas.openxmlformats.org/officeDocument/2006/relationships/hyperlink" Target="https://microsoft.sharepoint.com/teams/CECRMSP/Shared%20with%20Microsoft/CRM%20Reports/FY16Q1/AzMLAdv.pdf" TargetMode="External"/><Relationship Id="rId12" Type="http://schemas.openxmlformats.org/officeDocument/2006/relationships/hyperlink" Target="https://microsoft.sharepoint.com/teams/CECRMSP/Shared%20with%20Microsoft/CRM%20Reports/BigComputeAdv.pdf" TargetMode="External"/><Relationship Id="rId17" Type="http://schemas.openxmlformats.org/officeDocument/2006/relationships/hyperlink" Target="https://microsoft.sharepoint.com/teams/CECRMSP/Shared%20with%20Microsoft/CRM%20Reports/FY16Q1/IdentityAdv.pdf" TargetMode="External"/><Relationship Id="rId25" Type="http://schemas.openxmlformats.org/officeDocument/2006/relationships/hyperlink" Target="https://microsoft.sharepoint.com/teams/CECRMSP/Shared%20with%20Microsoft/CRM%20Reports/FY16Q1/SvcBusAdv.pdf" TargetMode="External"/><Relationship Id="rId2" Type="http://schemas.openxmlformats.org/officeDocument/2006/relationships/hyperlink" Target="https://microsoft.sharepoint.com/teams/CECRMSP/Shared%20with%20Microsoft/CRM%20Reports/FY16Q1/AzureAdvisors.pdf" TargetMode="External"/><Relationship Id="rId16" Type="http://schemas.openxmlformats.org/officeDocument/2006/relationships/hyperlink" Target="https://microsoft.sharepoint.com/teams/CECRMSP/Shared%20with%20Microsoft/CRM%20Reports/FY16Q1/DeveloperAdv.pdf" TargetMode="External"/><Relationship Id="rId20" Type="http://schemas.openxmlformats.org/officeDocument/2006/relationships/hyperlink" Target="https://microsoft.sharepoint.com/teams/CECRMSP/Shared%20with%20Microsoft/CRM%20Reports/FY16Q1/MobileSvcAdv.pdf" TargetMode="External"/><Relationship Id="rId1" Type="http://schemas.openxmlformats.org/officeDocument/2006/relationships/slideLayout" Target="../slideLayouts/slideLayout23.xml"/><Relationship Id="rId6" Type="http://schemas.openxmlformats.org/officeDocument/2006/relationships/hyperlink" Target="https://microsoft.sharepoint.com/teams/CECRMSP/Shared%20with%20Microsoft/CRM%20Reports/FY16Q1/AppSvcAdv.pdf" TargetMode="External"/><Relationship Id="rId11" Type="http://schemas.openxmlformats.org/officeDocument/2006/relationships/hyperlink" Target="https://microsoft.sharepoint.com/teams/CECRMSP/Shared%20with%20Microsoft/CRM%20Reports/FY16Q1/AzSQLDW.pdf" TargetMode="External"/><Relationship Id="rId24" Type="http://schemas.openxmlformats.org/officeDocument/2006/relationships/hyperlink" Target="https://microsoft.sharepoint.com/teams/CECRMSP/Shared%20with%20Microsoft/CRM%20Reports/FY16Q1/ResourceMgrAdv.pdf" TargetMode="External"/><Relationship Id="rId5" Type="http://schemas.openxmlformats.org/officeDocument/2006/relationships/hyperlink" Target="https://microsoft.sharepoint.com/teams/CECRMSP/Shared%20with%20Microsoft/CRM%20Reports/FY16Q1/APIMgmtAdv.pdf" TargetMode="External"/><Relationship Id="rId15" Type="http://schemas.openxmlformats.org/officeDocument/2006/relationships/hyperlink" Target="https://microsoft.sharepoint.com/teams/CECRMSP/Shared%20with%20Microsoft/CRM%20Reports/FY16Q1/Dev-TestLabAdv.pdf" TargetMode="External"/><Relationship Id="rId23" Type="http://schemas.openxmlformats.org/officeDocument/2006/relationships/hyperlink" Target="https://microsoft.sharepoint.com/teams/CECRMSP/Shared%20with%20Microsoft/CRM%20Reports/FY16Q1/PremiumStorageAdv.pdf" TargetMode="External"/><Relationship Id="rId10" Type="http://schemas.openxmlformats.org/officeDocument/2006/relationships/hyperlink" Target="https://microsoft.sharepoint.com/teams/CECRMSP/Shared%20with%20Microsoft/CRM%20Reports/FY16Q1/SchedulerAdv.pdf" TargetMode="External"/><Relationship Id="rId19" Type="http://schemas.openxmlformats.org/officeDocument/2006/relationships/hyperlink" Target="https://www.yammer.com/azureadvisors/#/threads/inGroup?type=in_group&amp;feedId=3803719" TargetMode="External"/><Relationship Id="rId4" Type="http://schemas.openxmlformats.org/officeDocument/2006/relationships/hyperlink" Target="https://microsoft.sharepoint.com/teams/CECRMSP/Shared%20with%20Microsoft/CRM%20Reports/FY16Q1/ALMPartnerLeads.pdf" TargetMode="External"/><Relationship Id="rId9" Type="http://schemas.openxmlformats.org/officeDocument/2006/relationships/hyperlink" Target="https://microsoft.sharepoint.com/teams/CECRMSP/Shared%20with%20Microsoft/CRM%20Reports/FY16Q1/AzStorageAdv.pdf" TargetMode="External"/><Relationship Id="rId14" Type="http://schemas.openxmlformats.org/officeDocument/2006/relationships/hyperlink" Target="https://microsoft.sharepoint.com/teams/CECRMSP/Shared%20with%20Microsoft/CRM%20Reports/FY16Q1/BizTalkAdv.pdf" TargetMode="External"/><Relationship Id="rId22" Type="http://schemas.openxmlformats.org/officeDocument/2006/relationships/hyperlink" Target="https://microsoft.sharepoint.com/teams/CECRMSP/Shared%20with%20Microsoft/CRM%20Reports/FY16Q1/NoSQLAdvisors.pdf" TargetMode="External"/><Relationship Id="rId27" Type="http://schemas.openxmlformats.org/officeDocument/2006/relationships/hyperlink" Target="https://microsoft.sharepoint.com/teams/CECRMSP/Shared%20with%20Microsoft/CRM%20Reports/FY16Q1/VMAdvisors.pdf"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9.png"/><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702" y="1608626"/>
            <a:ext cx="12366028" cy="1720381"/>
          </a:xfrm>
        </p:spPr>
        <p:txBody>
          <a:bodyPr/>
          <a:lstStyle/>
          <a:p>
            <a:r>
              <a:rPr lang="en-US" sz="4800" dirty="0">
                <a:latin typeface="Arial Black" panose="020B0A04020102020204" pitchFamily="34" charset="0"/>
              </a:rPr>
              <a:t>FY16Q1</a:t>
            </a:r>
            <a:r>
              <a:rPr lang="en-US" dirty="0" smtClean="0"/>
              <a:t/>
            </a:r>
            <a:br>
              <a:rPr lang="en-US" dirty="0" smtClean="0"/>
            </a:br>
            <a:r>
              <a:rPr lang="en-US" dirty="0" smtClean="0"/>
              <a:t>Happy Mooncake Customers</a:t>
            </a:r>
            <a:r>
              <a:rPr lang="en-US" dirty="0"/>
              <a:t/>
            </a:r>
            <a:br>
              <a:rPr lang="en-US" dirty="0"/>
            </a:br>
            <a:r>
              <a:rPr lang="en-US" sz="4000" dirty="0" smtClean="0"/>
              <a:t>Sub-Pillar Review – 2015-October</a:t>
            </a:r>
            <a:endParaRPr lang="en-US" dirty="0"/>
          </a:p>
        </p:txBody>
      </p:sp>
      <p:sp>
        <p:nvSpPr>
          <p:cNvPr id="3" name="Subtitle 2"/>
          <p:cNvSpPr>
            <a:spLocks noGrp="1"/>
          </p:cNvSpPr>
          <p:nvPr>
            <p:ph type="subTitle" idx="1"/>
          </p:nvPr>
        </p:nvSpPr>
        <p:spPr>
          <a:xfrm>
            <a:off x="274702" y="4239756"/>
            <a:ext cx="8705850" cy="1055382"/>
          </a:xfrm>
        </p:spPr>
        <p:txBody>
          <a:bodyPr/>
          <a:lstStyle/>
          <a:p>
            <a:r>
              <a:rPr lang="en-US" dirty="0" smtClean="0"/>
              <a:t>China CAT</a:t>
            </a:r>
            <a:br>
              <a:rPr lang="en-US" dirty="0" smtClean="0"/>
            </a:br>
            <a:r>
              <a:rPr lang="en-US" dirty="0" smtClean="0"/>
              <a:t>2015/10/19</a:t>
            </a:r>
            <a:endParaRPr lang="en-US" dirty="0"/>
          </a:p>
        </p:txBody>
      </p:sp>
    </p:spTree>
    <p:extLst>
      <p:ext uri="{BB962C8B-B14F-4D97-AF65-F5344CB8AC3E}">
        <p14:creationId xmlns:p14="http://schemas.microsoft.com/office/powerpoint/2010/main" val="339842338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Happiness</a:t>
            </a:r>
            <a:br>
              <a:rPr lang="en-US" dirty="0" smtClean="0"/>
            </a:br>
            <a:r>
              <a:rPr lang="en-US" dirty="0" smtClean="0"/>
              <a:t>KPIs (76%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70841889"/>
              </p:ext>
            </p:extLst>
          </p:nvPr>
        </p:nvGraphicFramePr>
        <p:xfrm>
          <a:off x="4513479" y="73649"/>
          <a:ext cx="7856526" cy="6853857"/>
        </p:xfrm>
        <a:graphic>
          <a:graphicData uri="http://schemas.openxmlformats.org/drawingml/2006/table">
            <a:tbl>
              <a:tblPr firstRow="1" bandRow="1">
                <a:tableStyleId>{08FB837D-C827-4EFA-A057-4D05807E0F7C}</a:tableStyleId>
              </a:tblPr>
              <a:tblGrid>
                <a:gridCol w="6509261">
                  <a:extLst>
                    <a:ext uri="{9D8B030D-6E8A-4147-A177-3AD203B41FA5}">
                      <a16:colId xmlns:a16="http://schemas.microsoft.com/office/drawing/2014/main" xmlns="" val="892183083"/>
                    </a:ext>
                  </a:extLst>
                </a:gridCol>
                <a:gridCol w="1347265">
                  <a:extLst>
                    <a:ext uri="{9D8B030D-6E8A-4147-A177-3AD203B41FA5}">
                      <a16:colId xmlns:a16="http://schemas.microsoft.com/office/drawing/2014/main" xmlns="" val="2613771900"/>
                    </a:ext>
                  </a:extLst>
                </a:gridCol>
              </a:tblGrid>
              <a:tr h="217821">
                <a:tc>
                  <a:txBody>
                    <a:bodyPr/>
                    <a:lstStyle/>
                    <a:p>
                      <a:pPr algn="l" fontAlgn="b"/>
                      <a:r>
                        <a:rPr lang="en-US" sz="1200" u="none" strike="noStrike">
                          <a:effectLst/>
                        </a:rPr>
                        <a:t>Customer Name</a:t>
                      </a:r>
                      <a:endParaRPr lang="en-US" sz="1200" b="1"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r>
                        <a:rPr lang="en-US" sz="1200" u="none" strike="noStrike" dirty="0" smtClean="0">
                          <a:effectLst/>
                        </a:rPr>
                        <a:t>Happiness</a:t>
                      </a:r>
                      <a:endParaRPr lang="en-US" sz="1200" b="1"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1609004218"/>
                  </a:ext>
                </a:extLst>
              </a:tr>
              <a:tr h="201092">
                <a:tc>
                  <a:txBody>
                    <a:bodyPr/>
                    <a:lstStyle/>
                    <a:p>
                      <a:pPr algn="l" fontAlgn="b"/>
                      <a:r>
                        <a:rPr lang="en-US" sz="1200" u="none" strike="noStrike">
                          <a:effectLst/>
                        </a:rPr>
                        <a:t>abbott(</a:t>
                      </a:r>
                      <a:r>
                        <a:rPr lang="zh-TW" altLang="en-US" sz="1200" u="none" strike="noStrike">
                          <a:effectLst/>
                        </a:rPr>
                        <a:t>雅培贸易</a:t>
                      </a:r>
                      <a:r>
                        <a:rPr lang="en-US" altLang="zh-TW" sz="1200" u="none" strike="noStrike">
                          <a:effectLst/>
                        </a:rPr>
                        <a:t>(</a:t>
                      </a:r>
                      <a:r>
                        <a:rPr lang="zh-TW" altLang="en-US" sz="1200" u="none" strike="noStrike">
                          <a:effectLst/>
                        </a:rPr>
                        <a:t>上海</a:t>
                      </a:r>
                      <a:r>
                        <a:rPr lang="en-US" altLang="zh-TW" sz="1200" u="none" strike="noStrike">
                          <a:effectLst/>
                        </a:rPr>
                        <a:t>)</a:t>
                      </a:r>
                      <a:r>
                        <a:rPr lang="zh-TW" altLang="en-US" sz="1200" u="none" strike="noStrike">
                          <a:effectLst/>
                        </a:rPr>
                        <a:t>有限公司</a:t>
                      </a:r>
                      <a:r>
                        <a:rPr lang="en-US" altLang="zh-TW" sz="1200" u="none" strike="noStrike">
                          <a:effectLst/>
                        </a:rPr>
                        <a:t>)</a:t>
                      </a:r>
                      <a:endParaRPr lang="en-US" altLang="zh-TW"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92150865"/>
                  </a:ext>
                </a:extLst>
              </a:tr>
              <a:tr h="201092">
                <a:tc>
                  <a:txBody>
                    <a:bodyPr/>
                    <a:lstStyle/>
                    <a:p>
                      <a:pPr algn="l" fontAlgn="b"/>
                      <a:r>
                        <a:rPr lang="en-US" sz="1200" u="none" strike="noStrike" dirty="0" err="1">
                          <a:effectLst/>
                        </a:rPr>
                        <a:t>bestv</a:t>
                      </a:r>
                      <a:r>
                        <a:rPr lang="en-US" sz="1200" u="none" strike="noStrike" dirty="0">
                          <a:effectLst/>
                        </a:rPr>
                        <a:t>(</a:t>
                      </a:r>
                      <a:r>
                        <a:rPr lang="zh-TW" altLang="en-US" sz="1200" u="none" strike="noStrike" dirty="0">
                          <a:effectLst/>
                        </a:rPr>
                        <a:t>上海东方明珠新媒体股份有限公司</a:t>
                      </a:r>
                      <a:r>
                        <a:rPr lang="en-US" altLang="zh-TW" sz="1200" u="none" strike="noStrike" dirty="0">
                          <a:effectLst/>
                        </a:rPr>
                        <a:t>)</a:t>
                      </a:r>
                      <a:endParaRPr lang="en-US" altLang="zh-TW" sz="1200" b="0" i="0" u="none" strike="noStrike" dirty="0">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3229733380"/>
                  </a:ext>
                </a:extLst>
              </a:tr>
              <a:tr h="201092">
                <a:tc>
                  <a:txBody>
                    <a:bodyPr/>
                    <a:lstStyle/>
                    <a:p>
                      <a:pPr algn="l" fontAlgn="b"/>
                      <a:r>
                        <a:rPr lang="en-US" sz="1200" u="none" strike="noStrike">
                          <a:effectLst/>
                        </a:rPr>
                        <a:t>centaur(</a:t>
                      </a:r>
                      <a:r>
                        <a:rPr lang="zh-TW" altLang="en-US" sz="1200" u="none" strike="noStrike">
                          <a:effectLst/>
                        </a:rPr>
                        <a:t>北京易店宝科技发展有限公司</a:t>
                      </a:r>
                      <a:r>
                        <a:rPr lang="en-US" altLang="zh-TW" sz="1200" u="none" strike="noStrike">
                          <a:effectLst/>
                        </a:rPr>
                        <a:t>)</a:t>
                      </a:r>
                      <a:endParaRPr lang="en-US" altLang="zh-TW"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2716796913"/>
                  </a:ext>
                </a:extLst>
              </a:tr>
              <a:tr h="201092">
                <a:tc>
                  <a:txBody>
                    <a:bodyPr/>
                    <a:lstStyle/>
                    <a:p>
                      <a:pPr algn="l" fontAlgn="b"/>
                      <a:r>
                        <a:rPr lang="en-US" sz="1200" u="none" strike="noStrike">
                          <a:effectLst/>
                        </a:rPr>
                        <a:t>chanjet(</a:t>
                      </a:r>
                      <a:r>
                        <a:rPr lang="zh-TW" altLang="en-US" sz="1200" u="none" strike="noStrike">
                          <a:effectLst/>
                        </a:rPr>
                        <a:t>畅捷通信息技术股份有限公司</a:t>
                      </a:r>
                      <a:r>
                        <a:rPr lang="en-US" altLang="zh-TW" sz="1200" u="none" strike="noStrike">
                          <a:effectLst/>
                        </a:rPr>
                        <a:t>)</a:t>
                      </a:r>
                      <a:endParaRPr lang="en-US" altLang="zh-TW"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268012594"/>
                  </a:ext>
                </a:extLst>
              </a:tr>
              <a:tr h="201092">
                <a:tc>
                  <a:txBody>
                    <a:bodyPr/>
                    <a:lstStyle/>
                    <a:p>
                      <a:pPr algn="l" fontAlgn="b"/>
                      <a:r>
                        <a:rPr lang="en-US" sz="1200" u="none" strike="noStrike">
                          <a:effectLst/>
                        </a:rPr>
                        <a:t>chinaford(</a:t>
                      </a:r>
                      <a:r>
                        <a:rPr lang="zh-TW" altLang="en-US" sz="1200" u="none" strike="noStrike">
                          <a:effectLst/>
                        </a:rPr>
                        <a:t>福特汽车</a:t>
                      </a:r>
                      <a:r>
                        <a:rPr lang="en-US" altLang="zh-TW" sz="1200" u="none" strike="noStrike">
                          <a:effectLst/>
                        </a:rPr>
                        <a:t>(</a:t>
                      </a:r>
                      <a:r>
                        <a:rPr lang="zh-TW" altLang="en-US" sz="1200" u="none" strike="noStrike">
                          <a:effectLst/>
                        </a:rPr>
                        <a:t>中国</a:t>
                      </a:r>
                      <a:r>
                        <a:rPr lang="en-US" altLang="zh-TW" sz="1200" u="none" strike="noStrike">
                          <a:effectLst/>
                        </a:rPr>
                        <a:t>)</a:t>
                      </a:r>
                      <a:r>
                        <a:rPr lang="zh-TW" altLang="en-US" sz="1200" u="none" strike="noStrike">
                          <a:effectLst/>
                        </a:rPr>
                        <a:t>有限公司</a:t>
                      </a:r>
                      <a:r>
                        <a:rPr lang="en-US" altLang="zh-TW" sz="1200" u="none" strike="noStrike">
                          <a:effectLst/>
                        </a:rPr>
                        <a:t>)</a:t>
                      </a:r>
                      <a:endParaRPr lang="en-US" altLang="zh-TW"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1935240926"/>
                  </a:ext>
                </a:extLst>
              </a:tr>
              <a:tr h="201092">
                <a:tc>
                  <a:txBody>
                    <a:bodyPr/>
                    <a:lstStyle/>
                    <a:p>
                      <a:pPr algn="l" fontAlgn="b"/>
                      <a:r>
                        <a:rPr lang="en-US" altLang="zh-CN" sz="1200" u="none" strike="noStrike">
                          <a:effectLst/>
                        </a:rPr>
                        <a:t>cib(</a:t>
                      </a:r>
                      <a:r>
                        <a:rPr lang="zh-CN" altLang="en-US" sz="1200" u="none" strike="noStrike">
                          <a:effectLst/>
                        </a:rPr>
                        <a:t>上海南洋万邦软件技术有限公司（兴业银行</a:t>
                      </a:r>
                      <a:r>
                        <a:rPr lang="en-US" altLang="zh-CN" sz="1200" u="none" strike="noStrike">
                          <a:effectLst/>
                        </a:rPr>
                        <a:t>__ </a:t>
                      </a:r>
                      <a:r>
                        <a:rPr lang="zh-CN" altLang="en-US" sz="1200" u="none" strike="noStrike">
                          <a:effectLst/>
                        </a:rPr>
                        <a:t>微软公有云</a:t>
                      </a:r>
                      <a:r>
                        <a:rPr lang="en-US" altLang="zh-CN" sz="1200" u="none" strike="noStrike">
                          <a:effectLst/>
                        </a:rPr>
                        <a:t>Azure</a:t>
                      </a:r>
                      <a:r>
                        <a:rPr lang="zh-CN" altLang="en-US" sz="1200" u="none" strike="noStrike">
                          <a:effectLst/>
                        </a:rPr>
                        <a:t>服务项目）</a:t>
                      </a:r>
                      <a:r>
                        <a:rPr lang="en-US" altLang="zh-CN" sz="1200" u="none" strike="noStrike">
                          <a:effectLst/>
                        </a:rPr>
                        <a:t>)</a:t>
                      </a:r>
                      <a:endParaRPr lang="en-US" altLang="zh-CN"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4196416213"/>
                  </a:ext>
                </a:extLst>
              </a:tr>
              <a:tr h="201092">
                <a:tc>
                  <a:txBody>
                    <a:bodyPr/>
                    <a:lstStyle/>
                    <a:p>
                      <a:pPr algn="l" fontAlgn="b"/>
                      <a:r>
                        <a:rPr lang="en-US" altLang="zh-CN" sz="1200" u="none" strike="noStrike">
                          <a:effectLst/>
                        </a:rPr>
                        <a:t>cntv(</a:t>
                      </a:r>
                      <a:r>
                        <a:rPr lang="zh-CN" altLang="en-US" sz="1200" u="none" strike="noStrike">
                          <a:effectLst/>
                        </a:rPr>
                        <a:t>神州数码系统集成服务有限公司</a:t>
                      </a:r>
                      <a:r>
                        <a:rPr lang="en-US" altLang="zh-CN" sz="1200" u="none" strike="noStrike">
                          <a:effectLst/>
                        </a:rPr>
                        <a:t>)</a:t>
                      </a:r>
                      <a:endParaRPr lang="en-US" altLang="zh-CN"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4200738554"/>
                  </a:ext>
                </a:extLst>
              </a:tr>
              <a:tr h="201092">
                <a:tc>
                  <a:txBody>
                    <a:bodyPr/>
                    <a:lstStyle/>
                    <a:p>
                      <a:pPr algn="l" fontAlgn="b"/>
                      <a:r>
                        <a:rPr lang="en-US" altLang="zh-CN" sz="1200" u="none" strike="noStrike">
                          <a:effectLst/>
                        </a:rPr>
                        <a:t>coke(</a:t>
                      </a:r>
                      <a:r>
                        <a:rPr lang="zh-CN" altLang="en-US" sz="1200" u="none" strike="noStrike">
                          <a:effectLst/>
                        </a:rPr>
                        <a:t>可口可乐饮料（上海）有限公司</a:t>
                      </a:r>
                      <a:r>
                        <a:rPr lang="en-US" altLang="zh-CN" sz="1200" u="none" strike="noStrike">
                          <a:effectLst/>
                        </a:rPr>
                        <a:t>)</a:t>
                      </a:r>
                      <a:endParaRPr lang="en-US" altLang="zh-CN"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1717966012"/>
                  </a:ext>
                </a:extLst>
              </a:tr>
              <a:tr h="201092">
                <a:tc>
                  <a:txBody>
                    <a:bodyPr/>
                    <a:lstStyle/>
                    <a:p>
                      <a:pPr algn="l" fontAlgn="b"/>
                      <a:r>
                        <a:rPr lang="en-US" sz="1200" u="none" strike="noStrike">
                          <a:effectLst/>
                        </a:rPr>
                        <a:t>gechina(</a:t>
                      </a:r>
                      <a:r>
                        <a:rPr lang="zh-TW" altLang="en-US" sz="1200" u="none" strike="noStrike">
                          <a:effectLst/>
                        </a:rPr>
                        <a:t>通用电气（中国）有限公司</a:t>
                      </a:r>
                      <a:r>
                        <a:rPr lang="en-US" altLang="zh-TW" sz="1200" u="none" strike="noStrike">
                          <a:effectLst/>
                        </a:rPr>
                        <a:t>)</a:t>
                      </a:r>
                      <a:endParaRPr lang="en-US" altLang="zh-TW"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850579297"/>
                  </a:ext>
                </a:extLst>
              </a:tr>
              <a:tr h="201092">
                <a:tc>
                  <a:txBody>
                    <a:bodyPr/>
                    <a:lstStyle/>
                    <a:p>
                      <a:pPr algn="l" fontAlgn="b"/>
                      <a:r>
                        <a:rPr lang="en-US" altLang="zh-CN" sz="1200" u="none" strike="noStrike">
                          <a:effectLst/>
                        </a:rPr>
                        <a:t>gmw(</a:t>
                      </a:r>
                      <a:r>
                        <a:rPr lang="zh-CN" altLang="en-US" sz="1200" u="none" strike="noStrike">
                          <a:effectLst/>
                        </a:rPr>
                        <a:t>光明云（天津）科技有限公司（光明日报社 光明网迁移项目）</a:t>
                      </a:r>
                      <a:r>
                        <a:rPr lang="en-US" altLang="zh-CN" sz="1200" u="none" strike="noStrike">
                          <a:effectLst/>
                        </a:rPr>
                        <a:t>)</a:t>
                      </a:r>
                      <a:endParaRPr lang="en-US" altLang="zh-CN"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259241284"/>
                  </a:ext>
                </a:extLst>
              </a:tr>
              <a:tr h="201092">
                <a:tc>
                  <a:txBody>
                    <a:bodyPr/>
                    <a:lstStyle/>
                    <a:p>
                      <a:pPr algn="l" fontAlgn="b"/>
                      <a:r>
                        <a:rPr lang="en-US" sz="1200" u="none" strike="noStrike">
                          <a:effectLst/>
                        </a:rPr>
                        <a:t>h3c(</a:t>
                      </a:r>
                      <a:r>
                        <a:rPr lang="zh-TW" altLang="en-US" sz="1200" u="none" strike="noStrike">
                          <a:effectLst/>
                        </a:rPr>
                        <a:t>杭州华三通信技术有限公司</a:t>
                      </a:r>
                      <a:r>
                        <a:rPr lang="en-US" altLang="zh-TW" sz="1200" u="none" strike="noStrike">
                          <a:effectLst/>
                        </a:rPr>
                        <a:t>)</a:t>
                      </a:r>
                      <a:endParaRPr lang="en-US" altLang="zh-TW"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1780538162"/>
                  </a:ext>
                </a:extLst>
              </a:tr>
              <a:tr h="201092">
                <a:tc>
                  <a:txBody>
                    <a:bodyPr/>
                    <a:lstStyle/>
                    <a:p>
                      <a:pPr algn="l" fontAlgn="b"/>
                      <a:r>
                        <a:rPr lang="en-US" altLang="zh-CN" sz="1200" u="none" strike="noStrike">
                          <a:effectLst/>
                        </a:rPr>
                        <a:t>haier(</a:t>
                      </a:r>
                      <a:r>
                        <a:rPr lang="zh-CN" altLang="en-US" sz="1200" u="none" strike="noStrike">
                          <a:effectLst/>
                        </a:rPr>
                        <a:t>山东青鸟软通信息技术股份有限公司（海尔集团国内公有云项目）</a:t>
                      </a:r>
                      <a:r>
                        <a:rPr lang="en-US" altLang="zh-CN" sz="1200" u="none" strike="noStrike">
                          <a:effectLst/>
                        </a:rPr>
                        <a:t>)</a:t>
                      </a:r>
                      <a:endParaRPr lang="en-US" altLang="zh-CN"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1536032133"/>
                  </a:ext>
                </a:extLst>
              </a:tr>
              <a:tr h="201092">
                <a:tc>
                  <a:txBody>
                    <a:bodyPr/>
                    <a:lstStyle/>
                    <a:p>
                      <a:pPr algn="l" fontAlgn="b"/>
                      <a:r>
                        <a:rPr lang="en-US" altLang="zh-CN" sz="1200" u="none" strike="noStrike">
                          <a:effectLst/>
                        </a:rPr>
                        <a:t>hisense(</a:t>
                      </a:r>
                      <a:r>
                        <a:rPr lang="zh-CN" altLang="en-US" sz="1200" u="none" strike="noStrike">
                          <a:effectLst/>
                        </a:rPr>
                        <a:t>青岛海信传媒网络技术有限公司</a:t>
                      </a:r>
                      <a:r>
                        <a:rPr lang="en-US" altLang="zh-CN" sz="1200" u="none" strike="noStrike">
                          <a:effectLst/>
                        </a:rPr>
                        <a:t>)</a:t>
                      </a:r>
                      <a:endParaRPr lang="en-US" altLang="zh-CN"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2961844419"/>
                  </a:ext>
                </a:extLst>
              </a:tr>
              <a:tr h="201092">
                <a:tc>
                  <a:txBody>
                    <a:bodyPr/>
                    <a:lstStyle/>
                    <a:p>
                      <a:pPr algn="l" fontAlgn="b"/>
                      <a:r>
                        <a:rPr lang="en-US" sz="1200" u="none" strike="noStrike">
                          <a:effectLst/>
                        </a:rPr>
                        <a:t>honeywell(Honeywell (China) Co., Ltd)</a:t>
                      </a:r>
                      <a:endParaRPr lang="en-US"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2442435364"/>
                  </a:ext>
                </a:extLst>
              </a:tr>
              <a:tr h="201092">
                <a:tc>
                  <a:txBody>
                    <a:bodyPr/>
                    <a:lstStyle/>
                    <a:p>
                      <a:pPr algn="l" fontAlgn="b"/>
                      <a:r>
                        <a:rPr lang="en-US" altLang="zh-CN" sz="1200" u="none" strike="noStrike">
                          <a:effectLst/>
                        </a:rPr>
                        <a:t>htc(</a:t>
                      </a:r>
                      <a:r>
                        <a:rPr lang="zh-CN" altLang="en-US" sz="1200" u="none" strike="noStrike">
                          <a:effectLst/>
                        </a:rPr>
                        <a:t>宏达通讯有限公司</a:t>
                      </a:r>
                      <a:r>
                        <a:rPr lang="en-US" altLang="zh-CN" sz="1200" u="none" strike="noStrike">
                          <a:effectLst/>
                        </a:rPr>
                        <a:t>)</a:t>
                      </a:r>
                      <a:endParaRPr lang="en-US" altLang="zh-CN"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3850196357"/>
                  </a:ext>
                </a:extLst>
              </a:tr>
              <a:tr h="201092">
                <a:tc>
                  <a:txBody>
                    <a:bodyPr/>
                    <a:lstStyle/>
                    <a:p>
                      <a:pPr algn="l" fontAlgn="b"/>
                      <a:r>
                        <a:rPr lang="en-US" sz="1200" u="none" strike="noStrike">
                          <a:effectLst/>
                        </a:rPr>
                        <a:t>iresearch(</a:t>
                      </a:r>
                      <a:r>
                        <a:rPr lang="zh-TW" altLang="en-US" sz="1200" u="none" strike="noStrike">
                          <a:effectLst/>
                        </a:rPr>
                        <a:t>上海艾瑞市场咨询有限公司</a:t>
                      </a:r>
                      <a:r>
                        <a:rPr lang="en-US" altLang="zh-TW" sz="1200" u="none" strike="noStrike">
                          <a:effectLst/>
                        </a:rPr>
                        <a:t>)</a:t>
                      </a:r>
                      <a:endParaRPr lang="en-US" altLang="zh-TW"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4122113858"/>
                  </a:ext>
                </a:extLst>
              </a:tr>
              <a:tr h="201092">
                <a:tc>
                  <a:txBody>
                    <a:bodyPr/>
                    <a:lstStyle/>
                    <a:p>
                      <a:pPr algn="l" fontAlgn="b"/>
                      <a:r>
                        <a:rPr lang="en-US" altLang="zh-CN" sz="1200" u="none" strike="noStrike">
                          <a:effectLst/>
                        </a:rPr>
                        <a:t>loreal(</a:t>
                      </a:r>
                      <a:r>
                        <a:rPr lang="zh-CN" altLang="en-US" sz="1200" u="none" strike="noStrike">
                          <a:effectLst/>
                        </a:rPr>
                        <a:t>欧莱雅（中国）有限公司</a:t>
                      </a:r>
                      <a:r>
                        <a:rPr lang="en-US" altLang="zh-CN" sz="1200" u="none" strike="noStrike">
                          <a:effectLst/>
                        </a:rPr>
                        <a:t>)</a:t>
                      </a:r>
                      <a:endParaRPr lang="en-US" altLang="zh-CN"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993280475"/>
                  </a:ext>
                </a:extLst>
              </a:tr>
              <a:tr h="201092">
                <a:tc>
                  <a:txBody>
                    <a:bodyPr/>
                    <a:lstStyle/>
                    <a:p>
                      <a:pPr algn="l" fontAlgn="b"/>
                      <a:r>
                        <a:rPr lang="en-US" altLang="zh-CN" sz="1200" u="none" strike="noStrike">
                          <a:effectLst/>
                        </a:rPr>
                        <a:t>macdonald(</a:t>
                      </a:r>
                      <a:r>
                        <a:rPr lang="zh-CN" altLang="en-US" sz="1200" u="none" strike="noStrike">
                          <a:effectLst/>
                        </a:rPr>
                        <a:t>麦当劳（中国）有限公司</a:t>
                      </a:r>
                      <a:r>
                        <a:rPr lang="en-US" altLang="zh-CN" sz="1200" u="none" strike="noStrike">
                          <a:effectLst/>
                        </a:rPr>
                        <a:t>)</a:t>
                      </a:r>
                      <a:endParaRPr lang="en-US" altLang="zh-CN"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4280703406"/>
                  </a:ext>
                </a:extLst>
              </a:tr>
              <a:tr h="201092">
                <a:tc>
                  <a:txBody>
                    <a:bodyPr/>
                    <a:lstStyle/>
                    <a:p>
                      <a:pPr algn="l" fontAlgn="b"/>
                      <a:r>
                        <a:rPr lang="en-US" altLang="zh-CN" sz="1200" u="none" strike="noStrike">
                          <a:effectLst/>
                        </a:rPr>
                        <a:t>marykay(</a:t>
                      </a:r>
                      <a:r>
                        <a:rPr lang="zh-CN" altLang="en-US" sz="1200" u="none" strike="noStrike">
                          <a:effectLst/>
                        </a:rPr>
                        <a:t>玫琳凯（中国）化妆品有限公司</a:t>
                      </a:r>
                      <a:r>
                        <a:rPr lang="en-US" altLang="zh-CN" sz="1200" u="none" strike="noStrike">
                          <a:effectLst/>
                        </a:rPr>
                        <a:t>)</a:t>
                      </a:r>
                      <a:endParaRPr lang="en-US" altLang="zh-CN"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1471122485"/>
                  </a:ext>
                </a:extLst>
              </a:tr>
              <a:tr h="201092">
                <a:tc>
                  <a:txBody>
                    <a:bodyPr/>
                    <a:lstStyle/>
                    <a:p>
                      <a:pPr algn="l" fontAlgn="b"/>
                      <a:r>
                        <a:rPr lang="en-US" altLang="zh-CN" sz="1200" u="none" strike="noStrike">
                          <a:effectLst/>
                        </a:rPr>
                        <a:t>mengniu(</a:t>
                      </a:r>
                      <a:r>
                        <a:rPr lang="zh-CN" altLang="en-US" sz="1200" u="none" strike="noStrike">
                          <a:effectLst/>
                        </a:rPr>
                        <a:t>内蒙古蒙牛乳业（集团）股份有限公司</a:t>
                      </a:r>
                      <a:r>
                        <a:rPr lang="en-US" altLang="zh-CN" sz="1200" u="none" strike="noStrike">
                          <a:effectLst/>
                        </a:rPr>
                        <a:t>)</a:t>
                      </a:r>
                      <a:endParaRPr lang="en-US" altLang="zh-CN"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1577887492"/>
                  </a:ext>
                </a:extLst>
              </a:tr>
              <a:tr h="201092">
                <a:tc>
                  <a:txBody>
                    <a:bodyPr/>
                    <a:lstStyle/>
                    <a:p>
                      <a:pPr algn="l" fontAlgn="b"/>
                      <a:r>
                        <a:rPr lang="en-US" sz="1200" u="none" strike="noStrike">
                          <a:effectLst/>
                        </a:rPr>
                        <a:t>michelin(</a:t>
                      </a:r>
                      <a:r>
                        <a:rPr lang="zh-TW" altLang="en-US" sz="1200" u="none" strike="noStrike">
                          <a:effectLst/>
                        </a:rPr>
                        <a:t>米其林（中国）投资有限公司</a:t>
                      </a:r>
                      <a:r>
                        <a:rPr lang="en-US" altLang="zh-TW" sz="1200" u="none" strike="noStrike">
                          <a:effectLst/>
                        </a:rPr>
                        <a:t>)</a:t>
                      </a:r>
                      <a:endParaRPr lang="en-US" altLang="zh-TW"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3715284504"/>
                  </a:ext>
                </a:extLst>
              </a:tr>
              <a:tr h="201092">
                <a:tc>
                  <a:txBody>
                    <a:bodyPr/>
                    <a:lstStyle/>
                    <a:p>
                      <a:pPr algn="l" fontAlgn="b"/>
                      <a:r>
                        <a:rPr lang="en-US" altLang="zh-CN" sz="1200" u="none" strike="noStrike">
                          <a:effectLst/>
                        </a:rPr>
                        <a:t>p&amp;g(</a:t>
                      </a:r>
                      <a:r>
                        <a:rPr lang="zh-CN" altLang="en-US" sz="1200" u="none" strike="noStrike">
                          <a:effectLst/>
                        </a:rPr>
                        <a:t>欧唯特信息系统</a:t>
                      </a:r>
                      <a:r>
                        <a:rPr lang="en-US" altLang="zh-CN" sz="1200" u="none" strike="noStrike">
                          <a:effectLst/>
                        </a:rPr>
                        <a:t>(</a:t>
                      </a:r>
                      <a:r>
                        <a:rPr lang="zh-CN" altLang="en-US" sz="1200" u="none" strike="noStrike">
                          <a:effectLst/>
                        </a:rPr>
                        <a:t>上海</a:t>
                      </a:r>
                      <a:r>
                        <a:rPr lang="en-US" altLang="zh-CN" sz="1200" u="none" strike="noStrike">
                          <a:effectLst/>
                        </a:rPr>
                        <a:t>)</a:t>
                      </a:r>
                      <a:r>
                        <a:rPr lang="zh-CN" altLang="en-US" sz="1200" u="none" strike="noStrike">
                          <a:effectLst/>
                        </a:rPr>
                        <a:t>有限公司</a:t>
                      </a:r>
                      <a:r>
                        <a:rPr lang="en-US" altLang="zh-CN" sz="1200" u="none" strike="noStrike">
                          <a:effectLst/>
                        </a:rPr>
                        <a:t>(</a:t>
                      </a:r>
                      <a:r>
                        <a:rPr lang="zh-CN" altLang="en-US" sz="1200" u="none" strike="noStrike">
                          <a:effectLst/>
                        </a:rPr>
                        <a:t>宝洁</a:t>
                      </a:r>
                      <a:r>
                        <a:rPr lang="en-US" altLang="zh-CN" sz="1200" u="none" strike="noStrike">
                          <a:effectLst/>
                        </a:rPr>
                        <a:t>(</a:t>
                      </a:r>
                      <a:r>
                        <a:rPr lang="zh-CN" altLang="en-US" sz="1200" u="none" strike="noStrike">
                          <a:effectLst/>
                        </a:rPr>
                        <a:t>中国</a:t>
                      </a:r>
                      <a:r>
                        <a:rPr lang="en-US" altLang="zh-CN" sz="1200" u="none" strike="noStrike">
                          <a:effectLst/>
                        </a:rPr>
                        <a:t>)</a:t>
                      </a:r>
                      <a:r>
                        <a:rPr lang="zh-CN" altLang="en-US" sz="1200" u="none" strike="noStrike">
                          <a:effectLst/>
                        </a:rPr>
                        <a:t>有限公司 生活家项目</a:t>
                      </a:r>
                      <a:r>
                        <a:rPr lang="en-US" altLang="zh-CN" sz="1200" u="none" strike="noStrike">
                          <a:effectLst/>
                        </a:rPr>
                        <a:t>))</a:t>
                      </a:r>
                      <a:endParaRPr lang="en-US" altLang="zh-CN"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878224519"/>
                  </a:ext>
                </a:extLst>
              </a:tr>
              <a:tr h="201092">
                <a:tc>
                  <a:txBody>
                    <a:bodyPr/>
                    <a:lstStyle/>
                    <a:p>
                      <a:pPr algn="l" fontAlgn="b"/>
                      <a:r>
                        <a:rPr lang="en-US" sz="1200" u="none" strike="noStrike">
                          <a:effectLst/>
                        </a:rPr>
                        <a:t>pactera(</a:t>
                      </a:r>
                      <a:r>
                        <a:rPr lang="zh-TW" altLang="en-US" sz="1200" u="none" strike="noStrike">
                          <a:effectLst/>
                        </a:rPr>
                        <a:t>文思海辉技术有限公司</a:t>
                      </a:r>
                      <a:r>
                        <a:rPr lang="en-US" altLang="zh-TW" sz="1200" u="none" strike="noStrike">
                          <a:effectLst/>
                        </a:rPr>
                        <a:t>)</a:t>
                      </a:r>
                      <a:endParaRPr lang="en-US" altLang="zh-TW"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938410171"/>
                  </a:ext>
                </a:extLst>
              </a:tr>
              <a:tr h="201092">
                <a:tc>
                  <a:txBody>
                    <a:bodyPr/>
                    <a:lstStyle/>
                    <a:p>
                      <a:pPr algn="l" fontAlgn="b"/>
                      <a:r>
                        <a:rPr lang="en-US" sz="1200" u="none" strike="noStrike">
                          <a:effectLst/>
                        </a:rPr>
                        <a:t>qoros(</a:t>
                      </a:r>
                      <a:r>
                        <a:rPr lang="zh-TW" altLang="en-US" sz="1200" u="none" strike="noStrike">
                          <a:effectLst/>
                        </a:rPr>
                        <a:t>观致汽车有限公司</a:t>
                      </a:r>
                      <a:r>
                        <a:rPr lang="en-US" altLang="zh-TW" sz="1200" u="none" strike="noStrike">
                          <a:effectLst/>
                        </a:rPr>
                        <a:t>)</a:t>
                      </a:r>
                      <a:endParaRPr lang="en-US" altLang="zh-TW"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2802562322"/>
                  </a:ext>
                </a:extLst>
              </a:tr>
              <a:tr h="201092">
                <a:tc>
                  <a:txBody>
                    <a:bodyPr/>
                    <a:lstStyle/>
                    <a:p>
                      <a:pPr algn="l" fontAlgn="b"/>
                      <a:r>
                        <a:rPr lang="en-US" sz="1200" u="none" strike="noStrike" dirty="0" err="1">
                          <a:effectLst/>
                        </a:rPr>
                        <a:t>samsung</a:t>
                      </a:r>
                      <a:r>
                        <a:rPr lang="en-US" sz="1200" u="none" strike="noStrike" dirty="0">
                          <a:effectLst/>
                        </a:rPr>
                        <a:t>(</a:t>
                      </a:r>
                      <a:r>
                        <a:rPr lang="zh-TW" altLang="en-US" sz="1200" u="none" strike="noStrike" dirty="0">
                          <a:effectLst/>
                        </a:rPr>
                        <a:t>北京三星通信技术研究有限公司</a:t>
                      </a:r>
                      <a:r>
                        <a:rPr lang="en-US" altLang="zh-TW" sz="1200" u="none" strike="noStrike" dirty="0">
                          <a:effectLst/>
                        </a:rPr>
                        <a:t>)</a:t>
                      </a:r>
                      <a:endParaRPr lang="en-US" altLang="zh-TW" sz="1200" b="0" i="0" u="none" strike="noStrike" dirty="0">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3959487153"/>
                  </a:ext>
                </a:extLst>
              </a:tr>
              <a:tr h="201092">
                <a:tc>
                  <a:txBody>
                    <a:bodyPr/>
                    <a:lstStyle/>
                    <a:p>
                      <a:pPr algn="l" fontAlgn="b"/>
                      <a:r>
                        <a:rPr lang="en-US" altLang="zh-CN" sz="1200" u="none" strike="noStrike">
                          <a:effectLst/>
                        </a:rPr>
                        <a:t>shminhang(</a:t>
                      </a:r>
                      <a:r>
                        <a:rPr lang="zh-CN" altLang="en-US" sz="1200" u="none" strike="noStrike">
                          <a:effectLst/>
                        </a:rPr>
                        <a:t>上海市闵行区科学技术委员会</a:t>
                      </a:r>
                      <a:r>
                        <a:rPr lang="en-US" altLang="zh-CN" sz="1200" u="none" strike="noStrike">
                          <a:effectLst/>
                        </a:rPr>
                        <a:t>)</a:t>
                      </a:r>
                      <a:endParaRPr lang="en-US" altLang="zh-CN"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2831521743"/>
                  </a:ext>
                </a:extLst>
              </a:tr>
              <a:tr h="201092">
                <a:tc>
                  <a:txBody>
                    <a:bodyPr/>
                    <a:lstStyle/>
                    <a:p>
                      <a:pPr algn="l" fontAlgn="b"/>
                      <a:r>
                        <a:rPr lang="en-US" sz="1200" u="none" strike="noStrike">
                          <a:effectLst/>
                        </a:rPr>
                        <a:t>smartisan(</a:t>
                      </a:r>
                      <a:r>
                        <a:rPr lang="zh-TW" altLang="en-US" sz="1200" u="none" strike="noStrike">
                          <a:effectLst/>
                        </a:rPr>
                        <a:t>锤子科技（北京）有限公司</a:t>
                      </a:r>
                      <a:r>
                        <a:rPr lang="en-US" altLang="zh-TW" sz="1200" u="none" strike="noStrike">
                          <a:effectLst/>
                        </a:rPr>
                        <a:t>)</a:t>
                      </a:r>
                      <a:endParaRPr lang="en-US" altLang="zh-TW"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3541814263"/>
                  </a:ext>
                </a:extLst>
              </a:tr>
              <a:tr h="201092">
                <a:tc>
                  <a:txBody>
                    <a:bodyPr/>
                    <a:lstStyle/>
                    <a:p>
                      <a:pPr algn="l" fontAlgn="b"/>
                      <a:r>
                        <a:rPr lang="en-US" sz="1200" u="none" strike="noStrike">
                          <a:effectLst/>
                        </a:rPr>
                        <a:t>yonyou(</a:t>
                      </a:r>
                      <a:r>
                        <a:rPr lang="zh-TW" altLang="en-US" sz="1200" u="none" strike="noStrike">
                          <a:effectLst/>
                        </a:rPr>
                        <a:t>用友网络科技股份有限公司</a:t>
                      </a:r>
                      <a:r>
                        <a:rPr lang="en-US" altLang="zh-TW" sz="1200" u="none" strike="noStrike">
                          <a:effectLst/>
                        </a:rPr>
                        <a:t>)</a:t>
                      </a:r>
                      <a:endParaRPr lang="en-US" altLang="zh-TW"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3606093545"/>
                  </a:ext>
                </a:extLst>
              </a:tr>
              <a:tr h="201092">
                <a:tc>
                  <a:txBody>
                    <a:bodyPr/>
                    <a:lstStyle/>
                    <a:p>
                      <a:pPr algn="l" fontAlgn="b"/>
                      <a:r>
                        <a:rPr lang="en-US" sz="1200" u="none" strike="noStrike">
                          <a:effectLst/>
                        </a:rPr>
                        <a:t>youzu(</a:t>
                      </a:r>
                      <a:r>
                        <a:rPr lang="zh-TW" altLang="en-US" sz="1200" u="none" strike="noStrike">
                          <a:effectLst/>
                        </a:rPr>
                        <a:t>上海游族信息技术有限公司</a:t>
                      </a:r>
                      <a:r>
                        <a:rPr lang="en-US" altLang="zh-TW" sz="1200" u="none" strike="noStrike">
                          <a:effectLst/>
                        </a:rPr>
                        <a:t>)</a:t>
                      </a:r>
                      <a:endParaRPr lang="en-US" altLang="zh-TW"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18972056"/>
                  </a:ext>
                </a:extLst>
              </a:tr>
              <a:tr h="201092">
                <a:tc>
                  <a:txBody>
                    <a:bodyPr/>
                    <a:lstStyle/>
                    <a:p>
                      <a:pPr algn="l" fontAlgn="b"/>
                      <a:r>
                        <a:rPr lang="en-US" sz="1200" u="none" strike="noStrike">
                          <a:effectLst/>
                        </a:rPr>
                        <a:t>zamplus(</a:t>
                      </a:r>
                      <a:r>
                        <a:rPr lang="zh-TW" altLang="en-US" sz="1200" u="none" strike="noStrike">
                          <a:effectLst/>
                        </a:rPr>
                        <a:t>上海晶赞科技发展有限公司</a:t>
                      </a:r>
                      <a:r>
                        <a:rPr lang="en-US" altLang="zh-TW" sz="1200" u="none" strike="noStrike">
                          <a:effectLst/>
                        </a:rPr>
                        <a:t>)</a:t>
                      </a:r>
                      <a:endParaRPr lang="en-US" altLang="zh-TW" sz="1200" b="0" i="0" u="none" strike="noStrike">
                        <a:solidFill>
                          <a:schemeClr val="bg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3662368463"/>
                  </a:ext>
                </a:extLst>
              </a:tr>
              <a:tr h="201092">
                <a:tc>
                  <a:txBody>
                    <a:bodyPr/>
                    <a:lstStyle/>
                    <a:p>
                      <a:pPr algn="l" fontAlgn="b"/>
                      <a:r>
                        <a:rPr lang="en-US" altLang="zh-TW" sz="1200" b="0" i="0" u="none" strike="noStrike" dirty="0" err="1" smtClean="0">
                          <a:solidFill>
                            <a:schemeClr val="tx1"/>
                          </a:solidFill>
                          <a:effectLst/>
                          <a:latin typeface="Calibri" panose="020F0502020204030204" pitchFamily="34" charset="0"/>
                        </a:rPr>
                        <a:t>Bodhiworld</a:t>
                      </a:r>
                      <a:endParaRPr lang="en-US" altLang="zh-TW" sz="1200" b="0" i="0" u="none" strike="noStrike" dirty="0">
                        <a:solidFill>
                          <a:schemeClr val="tx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3207701067"/>
                  </a:ext>
                </a:extLst>
              </a:tr>
              <a:tr h="201092">
                <a:tc>
                  <a:txBody>
                    <a:bodyPr/>
                    <a:lstStyle/>
                    <a:p>
                      <a:pPr algn="l" fontAlgn="b"/>
                      <a:r>
                        <a:rPr lang="en-US" altLang="zh-TW" sz="1200" b="0" i="0" u="none" strike="noStrike" dirty="0" smtClean="0">
                          <a:solidFill>
                            <a:schemeClr val="tx1"/>
                          </a:solidFill>
                          <a:effectLst/>
                          <a:latin typeface="Calibri" panose="020F0502020204030204" pitchFamily="34" charset="0"/>
                        </a:rPr>
                        <a:t>Lenovo</a:t>
                      </a:r>
                      <a:endParaRPr lang="en-US" altLang="zh-TW" sz="1200" b="0" i="0" u="none" strike="noStrike" dirty="0">
                        <a:solidFill>
                          <a:schemeClr val="tx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1723390975"/>
                  </a:ext>
                </a:extLst>
              </a:tr>
              <a:tr h="201092">
                <a:tc>
                  <a:txBody>
                    <a:bodyPr/>
                    <a:lstStyle/>
                    <a:p>
                      <a:pPr algn="l" fontAlgn="b"/>
                      <a:r>
                        <a:rPr lang="en-US" altLang="zh-TW" sz="1200" b="0" i="0" u="none" strike="noStrike" dirty="0" smtClean="0">
                          <a:solidFill>
                            <a:schemeClr val="tx1"/>
                          </a:solidFill>
                          <a:effectLst/>
                          <a:latin typeface="Calibri" panose="020F0502020204030204" pitchFamily="34" charset="0"/>
                        </a:rPr>
                        <a:t>Xiaomi</a:t>
                      </a:r>
                      <a:endParaRPr lang="en-US" altLang="zh-TW" sz="1200" b="0" i="0" u="none" strike="noStrike" dirty="0">
                        <a:solidFill>
                          <a:schemeClr val="tx1"/>
                        </a:solidFill>
                        <a:effectLst/>
                        <a:latin typeface="Calibri" panose="020F0502020204030204" pitchFamily="34" charset="0"/>
                      </a:endParaRPr>
                    </a:p>
                  </a:txBody>
                  <a:tcPr marL="1267" marR="1267" marT="1267" marB="0" anchor="b"/>
                </a:tc>
                <a:tc>
                  <a:txBody>
                    <a:bodyPr/>
                    <a:lstStyle/>
                    <a:p>
                      <a:pPr algn="ctr" fontAlgn="b"/>
                      <a:endParaRPr lang="en-US" sz="1200" b="0" i="0" u="none" strike="noStrike" dirty="0">
                        <a:solidFill>
                          <a:schemeClr val="bg1"/>
                        </a:solidFill>
                        <a:effectLst/>
                        <a:latin typeface="Calibri" panose="020F0502020204030204" pitchFamily="34" charset="0"/>
                      </a:endParaRPr>
                    </a:p>
                  </a:txBody>
                  <a:tcPr marL="1267" marR="1267" marT="1267" marB="0" anchor="b"/>
                </a:tc>
                <a:extLst>
                  <a:ext uri="{0D108BD9-81ED-4DB2-BD59-A6C34878D82A}">
                    <a16:rowId xmlns:a16="http://schemas.microsoft.com/office/drawing/2014/main" xmlns="" val="1706160212"/>
                  </a:ext>
                </a:extLst>
              </a:tr>
            </a:tbl>
          </a:graphicData>
        </a:graphic>
      </p:graphicFrame>
      <p:sp>
        <p:nvSpPr>
          <p:cNvPr id="6" name="Freeform 98"/>
          <p:cNvSpPr>
            <a:spLocks/>
          </p:cNvSpPr>
          <p:nvPr/>
        </p:nvSpPr>
        <p:spPr bwMode="black">
          <a:xfrm>
            <a:off x="11573017" y="697125"/>
            <a:ext cx="299554" cy="189090"/>
          </a:xfrm>
          <a:custGeom>
            <a:avLst/>
            <a:gdLst>
              <a:gd name="T0" fmla="*/ 70 w 88"/>
              <a:gd name="T1" fmla="*/ 6 h 54"/>
              <a:gd name="T2" fmla="*/ 48 w 88"/>
              <a:gd name="T3" fmla="*/ 8 h 54"/>
              <a:gd name="T4" fmla="*/ 57 w 88"/>
              <a:gd name="T5" fmla="*/ 24 h 54"/>
              <a:gd name="T6" fmla="*/ 44 w 88"/>
              <a:gd name="T7" fmla="*/ 35 h 54"/>
              <a:gd name="T8" fmla="*/ 48 w 88"/>
              <a:gd name="T9" fmla="*/ 48 h 54"/>
              <a:gd name="T10" fmla="*/ 34 w 88"/>
              <a:gd name="T11" fmla="*/ 35 h 54"/>
              <a:gd name="T12" fmla="*/ 47 w 88"/>
              <a:gd name="T13" fmla="*/ 24 h 54"/>
              <a:gd name="T14" fmla="*/ 37 w 88"/>
              <a:gd name="T15" fmla="*/ 5 h 54"/>
              <a:gd name="T16" fmla="*/ 17 w 88"/>
              <a:gd name="T17" fmla="*/ 6 h 54"/>
              <a:gd name="T18" fmla="*/ 44 w 88"/>
              <a:gd name="T19" fmla="*/ 54 h 54"/>
              <a:gd name="T20" fmla="*/ 44 w 88"/>
              <a:gd name="T21" fmla="*/ 54 h 54"/>
              <a:gd name="T22" fmla="*/ 44 w 88"/>
              <a:gd name="T23" fmla="*/ 54 h 54"/>
              <a:gd name="T24" fmla="*/ 44 w 88"/>
              <a:gd name="T25" fmla="*/ 54 h 54"/>
              <a:gd name="T26" fmla="*/ 44 w 88"/>
              <a:gd name="T27" fmla="*/ 54 h 54"/>
              <a:gd name="T28" fmla="*/ 70 w 88"/>
              <a:gd name="T29"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54">
                <a:moveTo>
                  <a:pt x="70" y="6"/>
                </a:moveTo>
                <a:cubicBezTo>
                  <a:pt x="65" y="0"/>
                  <a:pt x="55" y="1"/>
                  <a:pt x="48" y="8"/>
                </a:cubicBezTo>
                <a:cubicBezTo>
                  <a:pt x="57" y="24"/>
                  <a:pt x="57" y="24"/>
                  <a:pt x="57" y="24"/>
                </a:cubicBezTo>
                <a:cubicBezTo>
                  <a:pt x="44" y="35"/>
                  <a:pt x="44" y="35"/>
                  <a:pt x="44" y="35"/>
                </a:cubicBezTo>
                <a:cubicBezTo>
                  <a:pt x="48" y="48"/>
                  <a:pt x="48" y="48"/>
                  <a:pt x="48" y="48"/>
                </a:cubicBezTo>
                <a:cubicBezTo>
                  <a:pt x="34" y="35"/>
                  <a:pt x="34" y="35"/>
                  <a:pt x="34" y="35"/>
                </a:cubicBezTo>
                <a:cubicBezTo>
                  <a:pt x="47" y="24"/>
                  <a:pt x="47" y="24"/>
                  <a:pt x="47" y="24"/>
                </a:cubicBezTo>
                <a:cubicBezTo>
                  <a:pt x="37" y="5"/>
                  <a:pt x="37" y="5"/>
                  <a:pt x="37" y="5"/>
                </a:cubicBezTo>
                <a:cubicBezTo>
                  <a:pt x="29" y="0"/>
                  <a:pt x="22" y="0"/>
                  <a:pt x="17" y="6"/>
                </a:cubicBezTo>
                <a:cubicBezTo>
                  <a:pt x="0" y="24"/>
                  <a:pt x="37" y="51"/>
                  <a:pt x="44" y="54"/>
                </a:cubicBezTo>
                <a:cubicBezTo>
                  <a:pt x="44" y="54"/>
                  <a:pt x="44" y="54"/>
                  <a:pt x="44" y="54"/>
                </a:cubicBezTo>
                <a:cubicBezTo>
                  <a:pt x="44" y="54"/>
                  <a:pt x="44" y="54"/>
                  <a:pt x="44" y="54"/>
                </a:cubicBezTo>
                <a:cubicBezTo>
                  <a:pt x="44" y="54"/>
                  <a:pt x="44" y="54"/>
                  <a:pt x="44" y="54"/>
                </a:cubicBezTo>
                <a:cubicBezTo>
                  <a:pt x="44" y="54"/>
                  <a:pt x="44" y="54"/>
                  <a:pt x="44" y="54"/>
                </a:cubicBezTo>
                <a:cubicBezTo>
                  <a:pt x="51" y="51"/>
                  <a:pt x="88" y="24"/>
                  <a:pt x="70" y="6"/>
                </a:cubicBezTo>
              </a:path>
            </a:pathLst>
          </a:custGeom>
          <a:solidFill>
            <a:srgbClr val="FFFFFF"/>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11" name="Freeform 98"/>
          <p:cNvSpPr>
            <a:spLocks/>
          </p:cNvSpPr>
          <p:nvPr/>
        </p:nvSpPr>
        <p:spPr bwMode="black">
          <a:xfrm>
            <a:off x="11573017" y="1084366"/>
            <a:ext cx="299554" cy="189090"/>
          </a:xfrm>
          <a:custGeom>
            <a:avLst/>
            <a:gdLst>
              <a:gd name="T0" fmla="*/ 70 w 88"/>
              <a:gd name="T1" fmla="*/ 6 h 54"/>
              <a:gd name="T2" fmla="*/ 48 w 88"/>
              <a:gd name="T3" fmla="*/ 8 h 54"/>
              <a:gd name="T4" fmla="*/ 57 w 88"/>
              <a:gd name="T5" fmla="*/ 24 h 54"/>
              <a:gd name="T6" fmla="*/ 44 w 88"/>
              <a:gd name="T7" fmla="*/ 35 h 54"/>
              <a:gd name="T8" fmla="*/ 48 w 88"/>
              <a:gd name="T9" fmla="*/ 48 h 54"/>
              <a:gd name="T10" fmla="*/ 34 w 88"/>
              <a:gd name="T11" fmla="*/ 35 h 54"/>
              <a:gd name="T12" fmla="*/ 47 w 88"/>
              <a:gd name="T13" fmla="*/ 24 h 54"/>
              <a:gd name="T14" fmla="*/ 37 w 88"/>
              <a:gd name="T15" fmla="*/ 5 h 54"/>
              <a:gd name="T16" fmla="*/ 17 w 88"/>
              <a:gd name="T17" fmla="*/ 6 h 54"/>
              <a:gd name="T18" fmla="*/ 44 w 88"/>
              <a:gd name="T19" fmla="*/ 54 h 54"/>
              <a:gd name="T20" fmla="*/ 44 w 88"/>
              <a:gd name="T21" fmla="*/ 54 h 54"/>
              <a:gd name="T22" fmla="*/ 44 w 88"/>
              <a:gd name="T23" fmla="*/ 54 h 54"/>
              <a:gd name="T24" fmla="*/ 44 w 88"/>
              <a:gd name="T25" fmla="*/ 54 h 54"/>
              <a:gd name="T26" fmla="*/ 44 w 88"/>
              <a:gd name="T27" fmla="*/ 54 h 54"/>
              <a:gd name="T28" fmla="*/ 70 w 88"/>
              <a:gd name="T29"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54">
                <a:moveTo>
                  <a:pt x="70" y="6"/>
                </a:moveTo>
                <a:cubicBezTo>
                  <a:pt x="65" y="0"/>
                  <a:pt x="55" y="1"/>
                  <a:pt x="48" y="8"/>
                </a:cubicBezTo>
                <a:cubicBezTo>
                  <a:pt x="57" y="24"/>
                  <a:pt x="57" y="24"/>
                  <a:pt x="57" y="24"/>
                </a:cubicBezTo>
                <a:cubicBezTo>
                  <a:pt x="44" y="35"/>
                  <a:pt x="44" y="35"/>
                  <a:pt x="44" y="35"/>
                </a:cubicBezTo>
                <a:cubicBezTo>
                  <a:pt x="48" y="48"/>
                  <a:pt x="48" y="48"/>
                  <a:pt x="48" y="48"/>
                </a:cubicBezTo>
                <a:cubicBezTo>
                  <a:pt x="34" y="35"/>
                  <a:pt x="34" y="35"/>
                  <a:pt x="34" y="35"/>
                </a:cubicBezTo>
                <a:cubicBezTo>
                  <a:pt x="47" y="24"/>
                  <a:pt x="47" y="24"/>
                  <a:pt x="47" y="24"/>
                </a:cubicBezTo>
                <a:cubicBezTo>
                  <a:pt x="37" y="5"/>
                  <a:pt x="37" y="5"/>
                  <a:pt x="37" y="5"/>
                </a:cubicBezTo>
                <a:cubicBezTo>
                  <a:pt x="29" y="0"/>
                  <a:pt x="22" y="0"/>
                  <a:pt x="17" y="6"/>
                </a:cubicBezTo>
                <a:cubicBezTo>
                  <a:pt x="0" y="24"/>
                  <a:pt x="37" y="51"/>
                  <a:pt x="44" y="54"/>
                </a:cubicBezTo>
                <a:cubicBezTo>
                  <a:pt x="44" y="54"/>
                  <a:pt x="44" y="54"/>
                  <a:pt x="44" y="54"/>
                </a:cubicBezTo>
                <a:cubicBezTo>
                  <a:pt x="44" y="54"/>
                  <a:pt x="44" y="54"/>
                  <a:pt x="44" y="54"/>
                </a:cubicBezTo>
                <a:cubicBezTo>
                  <a:pt x="44" y="54"/>
                  <a:pt x="44" y="54"/>
                  <a:pt x="44" y="54"/>
                </a:cubicBezTo>
                <a:cubicBezTo>
                  <a:pt x="44" y="54"/>
                  <a:pt x="44" y="54"/>
                  <a:pt x="44" y="54"/>
                </a:cubicBezTo>
                <a:cubicBezTo>
                  <a:pt x="51" y="51"/>
                  <a:pt x="88" y="24"/>
                  <a:pt x="70" y="6"/>
                </a:cubicBezTo>
              </a:path>
            </a:pathLst>
          </a:custGeom>
          <a:solidFill>
            <a:srgbClr val="FFFFFF"/>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12" name="Freeform 98"/>
          <p:cNvSpPr>
            <a:spLocks/>
          </p:cNvSpPr>
          <p:nvPr/>
        </p:nvSpPr>
        <p:spPr bwMode="black">
          <a:xfrm>
            <a:off x="11573017" y="4111640"/>
            <a:ext cx="299554" cy="189090"/>
          </a:xfrm>
          <a:custGeom>
            <a:avLst/>
            <a:gdLst>
              <a:gd name="T0" fmla="*/ 70 w 88"/>
              <a:gd name="T1" fmla="*/ 6 h 54"/>
              <a:gd name="T2" fmla="*/ 48 w 88"/>
              <a:gd name="T3" fmla="*/ 8 h 54"/>
              <a:gd name="T4" fmla="*/ 57 w 88"/>
              <a:gd name="T5" fmla="*/ 24 h 54"/>
              <a:gd name="T6" fmla="*/ 44 w 88"/>
              <a:gd name="T7" fmla="*/ 35 h 54"/>
              <a:gd name="T8" fmla="*/ 48 w 88"/>
              <a:gd name="T9" fmla="*/ 48 h 54"/>
              <a:gd name="T10" fmla="*/ 34 w 88"/>
              <a:gd name="T11" fmla="*/ 35 h 54"/>
              <a:gd name="T12" fmla="*/ 47 w 88"/>
              <a:gd name="T13" fmla="*/ 24 h 54"/>
              <a:gd name="T14" fmla="*/ 37 w 88"/>
              <a:gd name="T15" fmla="*/ 5 h 54"/>
              <a:gd name="T16" fmla="*/ 17 w 88"/>
              <a:gd name="T17" fmla="*/ 6 h 54"/>
              <a:gd name="T18" fmla="*/ 44 w 88"/>
              <a:gd name="T19" fmla="*/ 54 h 54"/>
              <a:gd name="T20" fmla="*/ 44 w 88"/>
              <a:gd name="T21" fmla="*/ 54 h 54"/>
              <a:gd name="T22" fmla="*/ 44 w 88"/>
              <a:gd name="T23" fmla="*/ 54 h 54"/>
              <a:gd name="T24" fmla="*/ 44 w 88"/>
              <a:gd name="T25" fmla="*/ 54 h 54"/>
              <a:gd name="T26" fmla="*/ 44 w 88"/>
              <a:gd name="T27" fmla="*/ 54 h 54"/>
              <a:gd name="T28" fmla="*/ 70 w 88"/>
              <a:gd name="T29"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54">
                <a:moveTo>
                  <a:pt x="70" y="6"/>
                </a:moveTo>
                <a:cubicBezTo>
                  <a:pt x="65" y="0"/>
                  <a:pt x="55" y="1"/>
                  <a:pt x="48" y="8"/>
                </a:cubicBezTo>
                <a:cubicBezTo>
                  <a:pt x="57" y="24"/>
                  <a:pt x="57" y="24"/>
                  <a:pt x="57" y="24"/>
                </a:cubicBezTo>
                <a:cubicBezTo>
                  <a:pt x="44" y="35"/>
                  <a:pt x="44" y="35"/>
                  <a:pt x="44" y="35"/>
                </a:cubicBezTo>
                <a:cubicBezTo>
                  <a:pt x="48" y="48"/>
                  <a:pt x="48" y="48"/>
                  <a:pt x="48" y="48"/>
                </a:cubicBezTo>
                <a:cubicBezTo>
                  <a:pt x="34" y="35"/>
                  <a:pt x="34" y="35"/>
                  <a:pt x="34" y="35"/>
                </a:cubicBezTo>
                <a:cubicBezTo>
                  <a:pt x="47" y="24"/>
                  <a:pt x="47" y="24"/>
                  <a:pt x="47" y="24"/>
                </a:cubicBezTo>
                <a:cubicBezTo>
                  <a:pt x="37" y="5"/>
                  <a:pt x="37" y="5"/>
                  <a:pt x="37" y="5"/>
                </a:cubicBezTo>
                <a:cubicBezTo>
                  <a:pt x="29" y="0"/>
                  <a:pt x="22" y="0"/>
                  <a:pt x="17" y="6"/>
                </a:cubicBezTo>
                <a:cubicBezTo>
                  <a:pt x="0" y="24"/>
                  <a:pt x="37" y="51"/>
                  <a:pt x="44" y="54"/>
                </a:cubicBezTo>
                <a:cubicBezTo>
                  <a:pt x="44" y="54"/>
                  <a:pt x="44" y="54"/>
                  <a:pt x="44" y="54"/>
                </a:cubicBezTo>
                <a:cubicBezTo>
                  <a:pt x="44" y="54"/>
                  <a:pt x="44" y="54"/>
                  <a:pt x="44" y="54"/>
                </a:cubicBezTo>
                <a:cubicBezTo>
                  <a:pt x="44" y="54"/>
                  <a:pt x="44" y="54"/>
                  <a:pt x="44" y="54"/>
                </a:cubicBezTo>
                <a:cubicBezTo>
                  <a:pt x="44" y="54"/>
                  <a:pt x="44" y="54"/>
                  <a:pt x="44" y="54"/>
                </a:cubicBezTo>
                <a:cubicBezTo>
                  <a:pt x="51" y="51"/>
                  <a:pt x="88" y="24"/>
                  <a:pt x="70" y="6"/>
                </a:cubicBezTo>
              </a:path>
            </a:pathLst>
          </a:custGeom>
          <a:solidFill>
            <a:srgbClr val="FFFFFF"/>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14" name="Freeform 98"/>
          <p:cNvSpPr>
            <a:spLocks/>
          </p:cNvSpPr>
          <p:nvPr/>
        </p:nvSpPr>
        <p:spPr bwMode="black">
          <a:xfrm>
            <a:off x="11573017" y="6738416"/>
            <a:ext cx="299554" cy="189090"/>
          </a:xfrm>
          <a:custGeom>
            <a:avLst/>
            <a:gdLst>
              <a:gd name="T0" fmla="*/ 70 w 88"/>
              <a:gd name="T1" fmla="*/ 6 h 54"/>
              <a:gd name="T2" fmla="*/ 48 w 88"/>
              <a:gd name="T3" fmla="*/ 8 h 54"/>
              <a:gd name="T4" fmla="*/ 57 w 88"/>
              <a:gd name="T5" fmla="*/ 24 h 54"/>
              <a:gd name="T6" fmla="*/ 44 w 88"/>
              <a:gd name="T7" fmla="*/ 35 h 54"/>
              <a:gd name="T8" fmla="*/ 48 w 88"/>
              <a:gd name="T9" fmla="*/ 48 h 54"/>
              <a:gd name="T10" fmla="*/ 34 w 88"/>
              <a:gd name="T11" fmla="*/ 35 h 54"/>
              <a:gd name="T12" fmla="*/ 47 w 88"/>
              <a:gd name="T13" fmla="*/ 24 h 54"/>
              <a:gd name="T14" fmla="*/ 37 w 88"/>
              <a:gd name="T15" fmla="*/ 5 h 54"/>
              <a:gd name="T16" fmla="*/ 17 w 88"/>
              <a:gd name="T17" fmla="*/ 6 h 54"/>
              <a:gd name="T18" fmla="*/ 44 w 88"/>
              <a:gd name="T19" fmla="*/ 54 h 54"/>
              <a:gd name="T20" fmla="*/ 44 w 88"/>
              <a:gd name="T21" fmla="*/ 54 h 54"/>
              <a:gd name="T22" fmla="*/ 44 w 88"/>
              <a:gd name="T23" fmla="*/ 54 h 54"/>
              <a:gd name="T24" fmla="*/ 44 w 88"/>
              <a:gd name="T25" fmla="*/ 54 h 54"/>
              <a:gd name="T26" fmla="*/ 44 w 88"/>
              <a:gd name="T27" fmla="*/ 54 h 54"/>
              <a:gd name="T28" fmla="*/ 70 w 88"/>
              <a:gd name="T29"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54">
                <a:moveTo>
                  <a:pt x="70" y="6"/>
                </a:moveTo>
                <a:cubicBezTo>
                  <a:pt x="65" y="0"/>
                  <a:pt x="55" y="1"/>
                  <a:pt x="48" y="8"/>
                </a:cubicBezTo>
                <a:cubicBezTo>
                  <a:pt x="57" y="24"/>
                  <a:pt x="57" y="24"/>
                  <a:pt x="57" y="24"/>
                </a:cubicBezTo>
                <a:cubicBezTo>
                  <a:pt x="44" y="35"/>
                  <a:pt x="44" y="35"/>
                  <a:pt x="44" y="35"/>
                </a:cubicBezTo>
                <a:cubicBezTo>
                  <a:pt x="48" y="48"/>
                  <a:pt x="48" y="48"/>
                  <a:pt x="48" y="48"/>
                </a:cubicBezTo>
                <a:cubicBezTo>
                  <a:pt x="34" y="35"/>
                  <a:pt x="34" y="35"/>
                  <a:pt x="34" y="35"/>
                </a:cubicBezTo>
                <a:cubicBezTo>
                  <a:pt x="47" y="24"/>
                  <a:pt x="47" y="24"/>
                  <a:pt x="47" y="24"/>
                </a:cubicBezTo>
                <a:cubicBezTo>
                  <a:pt x="37" y="5"/>
                  <a:pt x="37" y="5"/>
                  <a:pt x="37" y="5"/>
                </a:cubicBezTo>
                <a:cubicBezTo>
                  <a:pt x="29" y="0"/>
                  <a:pt x="22" y="0"/>
                  <a:pt x="17" y="6"/>
                </a:cubicBezTo>
                <a:cubicBezTo>
                  <a:pt x="0" y="24"/>
                  <a:pt x="37" y="51"/>
                  <a:pt x="44" y="54"/>
                </a:cubicBezTo>
                <a:cubicBezTo>
                  <a:pt x="44" y="54"/>
                  <a:pt x="44" y="54"/>
                  <a:pt x="44" y="54"/>
                </a:cubicBezTo>
                <a:cubicBezTo>
                  <a:pt x="44" y="54"/>
                  <a:pt x="44" y="54"/>
                  <a:pt x="44" y="54"/>
                </a:cubicBezTo>
                <a:cubicBezTo>
                  <a:pt x="44" y="54"/>
                  <a:pt x="44" y="54"/>
                  <a:pt x="44" y="54"/>
                </a:cubicBezTo>
                <a:cubicBezTo>
                  <a:pt x="44" y="54"/>
                  <a:pt x="44" y="54"/>
                  <a:pt x="44" y="54"/>
                </a:cubicBezTo>
                <a:cubicBezTo>
                  <a:pt x="51" y="51"/>
                  <a:pt x="88" y="24"/>
                  <a:pt x="70" y="6"/>
                </a:cubicBezTo>
              </a:path>
            </a:pathLst>
          </a:custGeom>
          <a:solidFill>
            <a:srgbClr val="FFFFFF"/>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15" name="Freeform 98"/>
          <p:cNvSpPr>
            <a:spLocks/>
          </p:cNvSpPr>
          <p:nvPr/>
        </p:nvSpPr>
        <p:spPr bwMode="black">
          <a:xfrm>
            <a:off x="11573017" y="1688584"/>
            <a:ext cx="299554" cy="189090"/>
          </a:xfrm>
          <a:custGeom>
            <a:avLst/>
            <a:gdLst>
              <a:gd name="T0" fmla="*/ 70 w 88"/>
              <a:gd name="T1" fmla="*/ 6 h 54"/>
              <a:gd name="T2" fmla="*/ 48 w 88"/>
              <a:gd name="T3" fmla="*/ 8 h 54"/>
              <a:gd name="T4" fmla="*/ 57 w 88"/>
              <a:gd name="T5" fmla="*/ 24 h 54"/>
              <a:gd name="T6" fmla="*/ 44 w 88"/>
              <a:gd name="T7" fmla="*/ 35 h 54"/>
              <a:gd name="T8" fmla="*/ 48 w 88"/>
              <a:gd name="T9" fmla="*/ 48 h 54"/>
              <a:gd name="T10" fmla="*/ 34 w 88"/>
              <a:gd name="T11" fmla="*/ 35 h 54"/>
              <a:gd name="T12" fmla="*/ 47 w 88"/>
              <a:gd name="T13" fmla="*/ 24 h 54"/>
              <a:gd name="T14" fmla="*/ 37 w 88"/>
              <a:gd name="T15" fmla="*/ 5 h 54"/>
              <a:gd name="T16" fmla="*/ 17 w 88"/>
              <a:gd name="T17" fmla="*/ 6 h 54"/>
              <a:gd name="T18" fmla="*/ 44 w 88"/>
              <a:gd name="T19" fmla="*/ 54 h 54"/>
              <a:gd name="T20" fmla="*/ 44 w 88"/>
              <a:gd name="T21" fmla="*/ 54 h 54"/>
              <a:gd name="T22" fmla="*/ 44 w 88"/>
              <a:gd name="T23" fmla="*/ 54 h 54"/>
              <a:gd name="T24" fmla="*/ 44 w 88"/>
              <a:gd name="T25" fmla="*/ 54 h 54"/>
              <a:gd name="T26" fmla="*/ 44 w 88"/>
              <a:gd name="T27" fmla="*/ 54 h 54"/>
              <a:gd name="T28" fmla="*/ 70 w 88"/>
              <a:gd name="T29"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54">
                <a:moveTo>
                  <a:pt x="70" y="6"/>
                </a:moveTo>
                <a:cubicBezTo>
                  <a:pt x="65" y="0"/>
                  <a:pt x="55" y="1"/>
                  <a:pt x="48" y="8"/>
                </a:cubicBezTo>
                <a:cubicBezTo>
                  <a:pt x="57" y="24"/>
                  <a:pt x="57" y="24"/>
                  <a:pt x="57" y="24"/>
                </a:cubicBezTo>
                <a:cubicBezTo>
                  <a:pt x="44" y="35"/>
                  <a:pt x="44" y="35"/>
                  <a:pt x="44" y="35"/>
                </a:cubicBezTo>
                <a:cubicBezTo>
                  <a:pt x="48" y="48"/>
                  <a:pt x="48" y="48"/>
                  <a:pt x="48" y="48"/>
                </a:cubicBezTo>
                <a:cubicBezTo>
                  <a:pt x="34" y="35"/>
                  <a:pt x="34" y="35"/>
                  <a:pt x="34" y="35"/>
                </a:cubicBezTo>
                <a:cubicBezTo>
                  <a:pt x="47" y="24"/>
                  <a:pt x="47" y="24"/>
                  <a:pt x="47" y="24"/>
                </a:cubicBezTo>
                <a:cubicBezTo>
                  <a:pt x="37" y="5"/>
                  <a:pt x="37" y="5"/>
                  <a:pt x="37" y="5"/>
                </a:cubicBezTo>
                <a:cubicBezTo>
                  <a:pt x="29" y="0"/>
                  <a:pt x="22" y="0"/>
                  <a:pt x="17" y="6"/>
                </a:cubicBezTo>
                <a:cubicBezTo>
                  <a:pt x="0" y="24"/>
                  <a:pt x="37" y="51"/>
                  <a:pt x="44" y="54"/>
                </a:cubicBezTo>
                <a:cubicBezTo>
                  <a:pt x="44" y="54"/>
                  <a:pt x="44" y="54"/>
                  <a:pt x="44" y="54"/>
                </a:cubicBezTo>
                <a:cubicBezTo>
                  <a:pt x="44" y="54"/>
                  <a:pt x="44" y="54"/>
                  <a:pt x="44" y="54"/>
                </a:cubicBezTo>
                <a:cubicBezTo>
                  <a:pt x="44" y="54"/>
                  <a:pt x="44" y="54"/>
                  <a:pt x="44" y="54"/>
                </a:cubicBezTo>
                <a:cubicBezTo>
                  <a:pt x="44" y="54"/>
                  <a:pt x="44" y="54"/>
                  <a:pt x="44" y="54"/>
                </a:cubicBezTo>
                <a:cubicBezTo>
                  <a:pt x="51" y="51"/>
                  <a:pt x="88" y="24"/>
                  <a:pt x="70" y="6"/>
                </a:cubicBezTo>
              </a:path>
            </a:pathLst>
          </a:custGeom>
          <a:solidFill>
            <a:srgbClr val="FFFFFF"/>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16" name="Rectangle 15"/>
          <p:cNvSpPr/>
          <p:nvPr/>
        </p:nvSpPr>
        <p:spPr>
          <a:xfrm>
            <a:off x="388164" y="2433968"/>
            <a:ext cx="4011790" cy="449353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100" b="1" i="1" u="sng" dirty="0" smtClean="0"/>
              <a:t>Centaur – Joy Qiao</a:t>
            </a:r>
          </a:p>
          <a:p>
            <a:r>
              <a:rPr lang="en-US" sz="1100" i="1" dirty="0" smtClean="0"/>
              <a:t>(1) Impacts on recent </a:t>
            </a:r>
            <a:r>
              <a:rPr lang="en-US" sz="1100" i="1" dirty="0" err="1" smtClean="0"/>
              <a:t>ToR</a:t>
            </a:r>
            <a:r>
              <a:rPr lang="en-US" sz="1100" i="1" dirty="0" smtClean="0"/>
              <a:t> upgrade that requires Centaur customers to stop accessing their ERP in night time. (2) Impacts on recent outage of SHA03 causes their larges customer (</a:t>
            </a:r>
            <a:r>
              <a:rPr lang="en-US" sz="1100" i="1" dirty="0" err="1" smtClean="0"/>
              <a:t>Meizu</a:t>
            </a:r>
            <a:r>
              <a:rPr lang="en-US" sz="1100" i="1" dirty="0" smtClean="0"/>
              <a:t>) not able to access their ERP for 24+ hours due to XIO</a:t>
            </a:r>
          </a:p>
          <a:p>
            <a:r>
              <a:rPr lang="en-US" sz="1100" b="1" i="1" u="sng" dirty="0" smtClean="0"/>
              <a:t>China Ford – David Liu</a:t>
            </a:r>
          </a:p>
          <a:p>
            <a:r>
              <a:rPr lang="en-US" sz="1100" i="1" dirty="0" smtClean="0"/>
              <a:t>(1) Service Bus throttling issue due to SQL Azure upgrade. (2) Service Bus timeout issue, recommend of implementing retry logic but without RCA</a:t>
            </a:r>
          </a:p>
          <a:p>
            <a:r>
              <a:rPr lang="en-US" sz="1100" b="1" i="1" u="sng" dirty="0" smtClean="0"/>
              <a:t>Coke (7/7) – Yiyu Liu</a:t>
            </a:r>
          </a:p>
          <a:p>
            <a:r>
              <a:rPr lang="en-US" sz="1100" i="1" dirty="0" smtClean="0"/>
              <a:t>(1) outages </a:t>
            </a:r>
            <a:r>
              <a:rPr lang="en-US" sz="1100" i="1" dirty="0"/>
              <a:t>of the 21Vianet Azure were frequent including Azure SQL Database/</a:t>
            </a:r>
            <a:r>
              <a:rPr lang="en-US" sz="1100" i="1" dirty="0" err="1"/>
              <a:t>Webrole</a:t>
            </a:r>
            <a:r>
              <a:rPr lang="en-US" sz="1100" i="1" dirty="0"/>
              <a:t> can’t connect to SQL Azure, websites can’t be opened, VM can’t be </a:t>
            </a:r>
            <a:r>
              <a:rPr lang="en-US" sz="1100" i="1" dirty="0" smtClean="0"/>
              <a:t>visited. (2</a:t>
            </a:r>
            <a:r>
              <a:rPr lang="en-US" sz="1100" i="1" dirty="0"/>
              <a:t>) not satisfied because the responsive is not so fast and sometimes is pending for Microsoft to take next </a:t>
            </a:r>
            <a:r>
              <a:rPr lang="en-US" sz="1100" i="1" dirty="0" smtClean="0"/>
              <a:t>actions (3) RCA take so long</a:t>
            </a:r>
          </a:p>
          <a:p>
            <a:r>
              <a:rPr lang="en-US" sz="1100" b="1" i="1" u="sng" dirty="0" smtClean="0"/>
              <a:t>Mengniu – Shirley Wang</a:t>
            </a:r>
          </a:p>
          <a:p>
            <a:r>
              <a:rPr lang="en-US" sz="1100" i="1" dirty="0" smtClean="0"/>
              <a:t>(1) Highly impacted by </a:t>
            </a:r>
            <a:r>
              <a:rPr lang="en-US" sz="1100" i="1" dirty="0" err="1" smtClean="0"/>
              <a:t>ToR</a:t>
            </a:r>
            <a:r>
              <a:rPr lang="en-US" sz="1100" i="1" dirty="0" smtClean="0"/>
              <a:t> update and planned maintenances.</a:t>
            </a:r>
          </a:p>
          <a:p>
            <a:r>
              <a:rPr lang="en-US" sz="1100" b="1" i="1" u="sng" dirty="0" err="1" smtClean="0"/>
              <a:t>Qoros</a:t>
            </a:r>
            <a:r>
              <a:rPr lang="en-US" sz="1100" b="1" i="1" u="sng" dirty="0" smtClean="0"/>
              <a:t> (7/5) – David Liu</a:t>
            </a:r>
          </a:p>
          <a:p>
            <a:r>
              <a:rPr lang="en-US" sz="1100" i="1" dirty="0" smtClean="0"/>
              <a:t>(1) Key </a:t>
            </a:r>
            <a:r>
              <a:rPr lang="en-US" sz="1100" i="1" dirty="0"/>
              <a:t>component had problem several times in </a:t>
            </a:r>
            <a:r>
              <a:rPr lang="en-US" sz="1100" i="1" dirty="0" smtClean="0"/>
              <a:t>June. </a:t>
            </a:r>
            <a:r>
              <a:rPr lang="en-US" sz="1100" i="1" dirty="0"/>
              <a:t>6/12 </a:t>
            </a:r>
            <a:r>
              <a:rPr lang="en-US" sz="1100" i="1" dirty="0" err="1"/>
              <a:t>ServiceBus</a:t>
            </a:r>
            <a:r>
              <a:rPr lang="en-US" sz="1100" i="1" dirty="0"/>
              <a:t> outage, 6/29 </a:t>
            </a:r>
            <a:r>
              <a:rPr lang="en-US" sz="1100" i="1" dirty="0" err="1"/>
              <a:t>ServiceBus</a:t>
            </a:r>
            <a:r>
              <a:rPr lang="en-US" sz="1100" i="1" dirty="0"/>
              <a:t> </a:t>
            </a:r>
            <a:r>
              <a:rPr lang="en-US" sz="1100" i="1" dirty="0" smtClean="0"/>
              <a:t>can’t access, </a:t>
            </a:r>
            <a:r>
              <a:rPr lang="en-US" sz="1100" i="1" dirty="0"/>
              <a:t>5/27-6/3 A VM reboot 6 times in 6 days (2) Support can't find or explain the root cause of the failures. No workaround provide either</a:t>
            </a:r>
            <a:r>
              <a:rPr lang="en-US" sz="1100" i="1" dirty="0" smtClean="0"/>
              <a:t>.</a:t>
            </a:r>
          </a:p>
          <a:p>
            <a:r>
              <a:rPr lang="en-US" sz="1100" b="1" i="1" u="sng" dirty="0" smtClean="0"/>
              <a:t>Xiaomi – Wei Sun</a:t>
            </a:r>
            <a:r>
              <a:rPr lang="en-US" sz="1100" i="1" dirty="0" smtClean="0"/>
              <a:t/>
            </a:r>
            <a:br>
              <a:rPr lang="en-US" sz="1100" i="1" dirty="0" smtClean="0"/>
            </a:br>
            <a:r>
              <a:rPr lang="en-US" sz="1100" i="1" dirty="0" smtClean="0"/>
              <a:t>(1) Storage latencies of blob writes when using CentOS/Java 300ms vs 150ms in other cloud platform. (2) I/O Wait up to 8 secs. when using CentOS (spontaneously) </a:t>
            </a:r>
          </a:p>
        </p:txBody>
      </p:sp>
      <p:sp>
        <p:nvSpPr>
          <p:cNvPr id="17" name="Freeform 98"/>
          <p:cNvSpPr>
            <a:spLocks/>
          </p:cNvSpPr>
          <p:nvPr/>
        </p:nvSpPr>
        <p:spPr bwMode="black">
          <a:xfrm>
            <a:off x="11573017" y="4907778"/>
            <a:ext cx="299554" cy="189090"/>
          </a:xfrm>
          <a:custGeom>
            <a:avLst/>
            <a:gdLst>
              <a:gd name="T0" fmla="*/ 70 w 88"/>
              <a:gd name="T1" fmla="*/ 6 h 54"/>
              <a:gd name="T2" fmla="*/ 48 w 88"/>
              <a:gd name="T3" fmla="*/ 8 h 54"/>
              <a:gd name="T4" fmla="*/ 57 w 88"/>
              <a:gd name="T5" fmla="*/ 24 h 54"/>
              <a:gd name="T6" fmla="*/ 44 w 88"/>
              <a:gd name="T7" fmla="*/ 35 h 54"/>
              <a:gd name="T8" fmla="*/ 48 w 88"/>
              <a:gd name="T9" fmla="*/ 48 h 54"/>
              <a:gd name="T10" fmla="*/ 34 w 88"/>
              <a:gd name="T11" fmla="*/ 35 h 54"/>
              <a:gd name="T12" fmla="*/ 47 w 88"/>
              <a:gd name="T13" fmla="*/ 24 h 54"/>
              <a:gd name="T14" fmla="*/ 37 w 88"/>
              <a:gd name="T15" fmla="*/ 5 h 54"/>
              <a:gd name="T16" fmla="*/ 17 w 88"/>
              <a:gd name="T17" fmla="*/ 6 h 54"/>
              <a:gd name="T18" fmla="*/ 44 w 88"/>
              <a:gd name="T19" fmla="*/ 54 h 54"/>
              <a:gd name="T20" fmla="*/ 44 w 88"/>
              <a:gd name="T21" fmla="*/ 54 h 54"/>
              <a:gd name="T22" fmla="*/ 44 w 88"/>
              <a:gd name="T23" fmla="*/ 54 h 54"/>
              <a:gd name="T24" fmla="*/ 44 w 88"/>
              <a:gd name="T25" fmla="*/ 54 h 54"/>
              <a:gd name="T26" fmla="*/ 44 w 88"/>
              <a:gd name="T27" fmla="*/ 54 h 54"/>
              <a:gd name="T28" fmla="*/ 70 w 88"/>
              <a:gd name="T29"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54">
                <a:moveTo>
                  <a:pt x="70" y="6"/>
                </a:moveTo>
                <a:cubicBezTo>
                  <a:pt x="65" y="0"/>
                  <a:pt x="55" y="1"/>
                  <a:pt x="48" y="8"/>
                </a:cubicBezTo>
                <a:cubicBezTo>
                  <a:pt x="57" y="24"/>
                  <a:pt x="57" y="24"/>
                  <a:pt x="57" y="24"/>
                </a:cubicBezTo>
                <a:cubicBezTo>
                  <a:pt x="44" y="35"/>
                  <a:pt x="44" y="35"/>
                  <a:pt x="44" y="35"/>
                </a:cubicBezTo>
                <a:cubicBezTo>
                  <a:pt x="48" y="48"/>
                  <a:pt x="48" y="48"/>
                  <a:pt x="48" y="48"/>
                </a:cubicBezTo>
                <a:cubicBezTo>
                  <a:pt x="34" y="35"/>
                  <a:pt x="34" y="35"/>
                  <a:pt x="34" y="35"/>
                </a:cubicBezTo>
                <a:cubicBezTo>
                  <a:pt x="47" y="24"/>
                  <a:pt x="47" y="24"/>
                  <a:pt x="47" y="24"/>
                </a:cubicBezTo>
                <a:cubicBezTo>
                  <a:pt x="37" y="5"/>
                  <a:pt x="37" y="5"/>
                  <a:pt x="37" y="5"/>
                </a:cubicBezTo>
                <a:cubicBezTo>
                  <a:pt x="29" y="0"/>
                  <a:pt x="22" y="0"/>
                  <a:pt x="17" y="6"/>
                </a:cubicBezTo>
                <a:cubicBezTo>
                  <a:pt x="0" y="24"/>
                  <a:pt x="37" y="51"/>
                  <a:pt x="44" y="54"/>
                </a:cubicBezTo>
                <a:cubicBezTo>
                  <a:pt x="44" y="54"/>
                  <a:pt x="44" y="54"/>
                  <a:pt x="44" y="54"/>
                </a:cubicBezTo>
                <a:cubicBezTo>
                  <a:pt x="44" y="54"/>
                  <a:pt x="44" y="54"/>
                  <a:pt x="44" y="54"/>
                </a:cubicBezTo>
                <a:cubicBezTo>
                  <a:pt x="44" y="54"/>
                  <a:pt x="44" y="54"/>
                  <a:pt x="44" y="54"/>
                </a:cubicBezTo>
                <a:cubicBezTo>
                  <a:pt x="44" y="54"/>
                  <a:pt x="44" y="54"/>
                  <a:pt x="44" y="54"/>
                </a:cubicBezTo>
                <a:cubicBezTo>
                  <a:pt x="51" y="51"/>
                  <a:pt x="88" y="24"/>
                  <a:pt x="70" y="6"/>
                </a:cubicBezTo>
              </a:path>
            </a:pathLst>
          </a:custGeom>
          <a:solidFill>
            <a:srgbClr val="FFFFFF"/>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13" name="Freeform 91"/>
          <p:cNvSpPr>
            <a:spLocks/>
          </p:cNvSpPr>
          <p:nvPr/>
        </p:nvSpPr>
        <p:spPr bwMode="black">
          <a:xfrm>
            <a:off x="3207723" y="1251472"/>
            <a:ext cx="910735" cy="604218"/>
          </a:xfrm>
          <a:custGeom>
            <a:avLst/>
            <a:gdLst>
              <a:gd name="T0" fmla="*/ 69 w 87"/>
              <a:gd name="T1" fmla="*/ 7 h 56"/>
              <a:gd name="T2" fmla="*/ 43 w 87"/>
              <a:gd name="T3" fmla="*/ 13 h 56"/>
              <a:gd name="T4" fmla="*/ 17 w 87"/>
              <a:gd name="T5" fmla="*/ 7 h 56"/>
              <a:gd name="T6" fmla="*/ 43 w 87"/>
              <a:gd name="T7" fmla="*/ 55 h 56"/>
              <a:gd name="T8" fmla="*/ 43 w 87"/>
              <a:gd name="T9" fmla="*/ 56 h 56"/>
              <a:gd name="T10" fmla="*/ 43 w 87"/>
              <a:gd name="T11" fmla="*/ 55 h 56"/>
              <a:gd name="T12" fmla="*/ 43 w 87"/>
              <a:gd name="T13" fmla="*/ 56 h 56"/>
              <a:gd name="T14" fmla="*/ 43 w 87"/>
              <a:gd name="T15" fmla="*/ 55 h 56"/>
              <a:gd name="T16" fmla="*/ 69 w 87"/>
              <a:gd name="T1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56">
                <a:moveTo>
                  <a:pt x="69" y="7"/>
                </a:moveTo>
                <a:cubicBezTo>
                  <a:pt x="63" y="0"/>
                  <a:pt x="51" y="3"/>
                  <a:pt x="43" y="13"/>
                </a:cubicBezTo>
                <a:cubicBezTo>
                  <a:pt x="34" y="2"/>
                  <a:pt x="23" y="0"/>
                  <a:pt x="17" y="7"/>
                </a:cubicBezTo>
                <a:cubicBezTo>
                  <a:pt x="0" y="25"/>
                  <a:pt x="36" y="52"/>
                  <a:pt x="43" y="55"/>
                </a:cubicBezTo>
                <a:cubicBezTo>
                  <a:pt x="43" y="56"/>
                  <a:pt x="43" y="56"/>
                  <a:pt x="43" y="56"/>
                </a:cubicBezTo>
                <a:cubicBezTo>
                  <a:pt x="43" y="55"/>
                  <a:pt x="43" y="55"/>
                  <a:pt x="43" y="55"/>
                </a:cubicBezTo>
                <a:cubicBezTo>
                  <a:pt x="43" y="55"/>
                  <a:pt x="43" y="55"/>
                  <a:pt x="43" y="56"/>
                </a:cubicBezTo>
                <a:cubicBezTo>
                  <a:pt x="43" y="55"/>
                  <a:pt x="43" y="55"/>
                  <a:pt x="43" y="55"/>
                </a:cubicBezTo>
                <a:cubicBezTo>
                  <a:pt x="50" y="52"/>
                  <a:pt x="87" y="25"/>
                  <a:pt x="69" y="7"/>
                </a:cubicBezTo>
              </a:path>
            </a:pathLst>
          </a:custGeom>
          <a:solidFill>
            <a:srgbClr val="FF0000"/>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144155519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cstate="screen">
            <a:extLst>
              <a:ext uri="{28A0092B-C50C-407E-A947-70E740481C1C}">
                <a14:useLocalDpi xmlns:a14="http://schemas.microsoft.com/office/drawing/2010/main" val="0"/>
              </a:ext>
            </a:extLst>
          </a:blip>
          <a:srcRect/>
          <a:stretch>
            <a:fillRect/>
          </a:stretch>
        </p:blipFill>
        <p:spPr/>
      </p:pic>
      <p:sp>
        <p:nvSpPr>
          <p:cNvPr id="3" name="Text Placeholder 2"/>
          <p:cNvSpPr>
            <a:spLocks noGrp="1"/>
          </p:cNvSpPr>
          <p:nvPr>
            <p:ph type="body" sz="quarter" idx="11"/>
          </p:nvPr>
        </p:nvSpPr>
        <p:spPr>
          <a:xfrm>
            <a:off x="274637" y="1211263"/>
            <a:ext cx="8145158" cy="4572000"/>
          </a:xfrm>
          <a:solidFill>
            <a:srgbClr val="00188F">
              <a:alpha val="90588"/>
            </a:srgbClr>
          </a:solidFill>
        </p:spPr>
        <p:txBody>
          <a:bodyPr anchor="ctr"/>
          <a:lstStyle/>
          <a:p>
            <a:r>
              <a:rPr lang="en-US" sz="7200" dirty="0" smtClean="0"/>
              <a:t>ENGAGEMENTS</a:t>
            </a:r>
            <a:endParaRPr lang="en-US" sz="7200" dirty="0"/>
          </a:p>
        </p:txBody>
      </p:sp>
      <p:sp>
        <p:nvSpPr>
          <p:cNvPr id="5" name="Footer Placeholder 4"/>
          <p:cNvSpPr>
            <a:spLocks noGrp="1"/>
          </p:cNvSpPr>
          <p:nvPr>
            <p:ph type="ftr" sz="quarter" idx="3"/>
          </p:nvPr>
        </p:nvSpPr>
        <p:spPr/>
        <p:txBody>
          <a:bodyPr/>
          <a:lstStyle/>
          <a:p>
            <a:r>
              <a:rPr lang="en-US" smtClean="0">
                <a:solidFill>
                  <a:schemeClr val="tx2"/>
                </a:solidFill>
              </a:rPr>
              <a:t>Microsoft Confidential</a:t>
            </a:r>
            <a:endParaRPr lang="en-US">
              <a:solidFill>
                <a:schemeClr val="tx2"/>
              </a:solidFill>
            </a:endParaRPr>
          </a:p>
        </p:txBody>
      </p:sp>
      <p:sp>
        <p:nvSpPr>
          <p:cNvPr id="7" name="Slide Number Placeholder 6"/>
          <p:cNvSpPr>
            <a:spLocks noGrp="1"/>
          </p:cNvSpPr>
          <p:nvPr>
            <p:ph type="sldNum" sz="quarter" idx="4"/>
          </p:nvPr>
        </p:nvSpPr>
        <p:spPr/>
        <p:txBody>
          <a:bodyPr/>
          <a:lstStyle/>
          <a:p>
            <a:fld id="{27258FFF-F925-446B-8502-81C933981705}" type="slidenum">
              <a:rPr lang="en-US" smtClean="0"/>
              <a:pPr/>
              <a:t>11</a:t>
            </a:fld>
            <a:endParaRPr lang="en-US"/>
          </a:p>
        </p:txBody>
      </p:sp>
    </p:spTree>
    <p:extLst>
      <p:ext uri="{BB962C8B-B14F-4D97-AF65-F5344CB8AC3E}">
        <p14:creationId xmlns:p14="http://schemas.microsoft.com/office/powerpoint/2010/main" val="208740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75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par>
                          <p:cTn id="9" fill="hold">
                            <p:stCondLst>
                              <p:cond delay="1250"/>
                            </p:stCondLst>
                            <p:childTnLst>
                              <p:par>
                                <p:cTn id="10" presetID="42" presetClass="entr" presetSubtype="0"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6393964" y="4220870"/>
            <a:ext cx="5902886" cy="266703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solidFill>
                  <a:schemeClr val="tx1"/>
                </a:solidFill>
                <a:ea typeface="Segoe UI" pitchFamily="34" charset="0"/>
                <a:cs typeface="Segoe UI" pitchFamily="34" charset="0"/>
              </a:rPr>
              <a:t>Engagements by PM</a:t>
            </a:r>
          </a:p>
        </p:txBody>
      </p:sp>
      <p:sp>
        <p:nvSpPr>
          <p:cNvPr id="20" name="Rectangle 19"/>
          <p:cNvSpPr/>
          <p:nvPr/>
        </p:nvSpPr>
        <p:spPr bwMode="auto">
          <a:xfrm>
            <a:off x="6393965" y="1397723"/>
            <a:ext cx="5902886" cy="273234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solidFill>
                  <a:schemeClr val="tx1"/>
                </a:solidFill>
                <a:ea typeface="Segoe UI" pitchFamily="34" charset="0"/>
                <a:cs typeface="Segoe UI" pitchFamily="34" charset="0"/>
              </a:rPr>
              <a:t>Engagements by Types</a:t>
            </a:r>
          </a:p>
          <a:p>
            <a:pPr algn="ctr" defTabSz="932472" fontAlgn="base">
              <a:lnSpc>
                <a:spcPct val="90000"/>
              </a:lnSpc>
              <a:spcBef>
                <a:spcPct val="0"/>
              </a:spcBef>
              <a:spcAft>
                <a:spcPct val="0"/>
              </a:spcAft>
            </a:pPr>
            <a:r>
              <a:rPr lang="en-US" sz="1100" b="1" i="1" dirty="0" smtClean="0">
                <a:solidFill>
                  <a:schemeClr val="tx1"/>
                </a:solidFill>
                <a:ea typeface="Segoe UI" pitchFamily="34" charset="0"/>
                <a:cs typeface="Segoe UI" pitchFamily="34" charset="0"/>
              </a:rPr>
              <a:t>Design Win (3~6 months) / Quick Wins (~3 months) / Escalations (On-Demand)</a:t>
            </a:r>
          </a:p>
        </p:txBody>
      </p:sp>
      <p:sp>
        <p:nvSpPr>
          <p:cNvPr id="4" name="Title 3"/>
          <p:cNvSpPr>
            <a:spLocks noGrp="1"/>
          </p:cNvSpPr>
          <p:nvPr>
            <p:ph type="title"/>
          </p:nvPr>
        </p:nvSpPr>
        <p:spPr/>
        <p:txBody>
          <a:bodyPr/>
          <a:lstStyle/>
          <a:p>
            <a:r>
              <a:rPr lang="en-US" dirty="0" smtClean="0"/>
              <a:t>Current CAT Engagements</a:t>
            </a:r>
            <a:endParaRPr lang="en-US" dirty="0"/>
          </a:p>
        </p:txBody>
      </p:sp>
      <p:pic>
        <p:nvPicPr>
          <p:cNvPr id="8" name="Picture 7"/>
          <p:cNvPicPr>
            <a:picLocks noChangeAspect="1"/>
          </p:cNvPicPr>
          <p:nvPr/>
        </p:nvPicPr>
        <p:blipFill>
          <a:blip r:embed="rId2"/>
          <a:stretch>
            <a:fillRect/>
          </a:stretch>
        </p:blipFill>
        <p:spPr>
          <a:xfrm>
            <a:off x="6631317" y="4571191"/>
            <a:ext cx="5533293" cy="2385565"/>
          </a:xfrm>
          <a:prstGeom prst="rect">
            <a:avLst/>
          </a:prstGeom>
        </p:spPr>
      </p:pic>
      <p:pic>
        <p:nvPicPr>
          <p:cNvPr id="13" name="Picture 12"/>
          <p:cNvPicPr>
            <a:picLocks noChangeAspect="1"/>
          </p:cNvPicPr>
          <p:nvPr/>
        </p:nvPicPr>
        <p:blipFill>
          <a:blip r:embed="rId3"/>
          <a:stretch>
            <a:fillRect/>
          </a:stretch>
        </p:blipFill>
        <p:spPr>
          <a:xfrm>
            <a:off x="6583824" y="1963985"/>
            <a:ext cx="5523167" cy="2166087"/>
          </a:xfrm>
          <a:prstGeom prst="rect">
            <a:avLst/>
          </a:prstGeom>
        </p:spPr>
      </p:pic>
      <p:grpSp>
        <p:nvGrpSpPr>
          <p:cNvPr id="14" name="Group 13"/>
          <p:cNvGrpSpPr/>
          <p:nvPr/>
        </p:nvGrpSpPr>
        <p:grpSpPr>
          <a:xfrm>
            <a:off x="453117" y="1298658"/>
            <a:ext cx="5628574" cy="5589245"/>
            <a:chOff x="467747" y="896325"/>
            <a:chExt cx="5628574" cy="5589245"/>
          </a:xfrm>
        </p:grpSpPr>
        <p:sp>
          <p:nvSpPr>
            <p:cNvPr id="15" name="Rectangle 14"/>
            <p:cNvSpPr/>
            <p:nvPr/>
          </p:nvSpPr>
          <p:spPr bwMode="auto">
            <a:xfrm>
              <a:off x="467747" y="896325"/>
              <a:ext cx="5628574" cy="558924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GB" sz="13000" dirty="0">
                <a:latin typeface="+mj-lt"/>
              </a:endParaRPr>
            </a:p>
          </p:txBody>
        </p:sp>
        <p:sp>
          <p:nvSpPr>
            <p:cNvPr id="16" name="TextBox 15"/>
            <p:cNvSpPr txBox="1"/>
            <p:nvPr/>
          </p:nvSpPr>
          <p:spPr>
            <a:xfrm>
              <a:off x="742063" y="1109681"/>
              <a:ext cx="5278345" cy="1600438"/>
            </a:xfrm>
            <a:prstGeom prst="rect">
              <a:avLst/>
            </a:prstGeom>
            <a:noFill/>
          </p:spPr>
          <p:txBody>
            <a:bodyPr wrap="square" lIns="0" tIns="0" rIns="0" bIns="0" rtlCol="0">
              <a:spAutoFit/>
            </a:bodyPr>
            <a:lstStyle/>
            <a:p>
              <a:pPr>
                <a:lnSpc>
                  <a:spcPct val="80000"/>
                </a:lnSpc>
                <a:spcAft>
                  <a:spcPts val="600"/>
                </a:spcAft>
              </a:pPr>
              <a:r>
                <a:rPr lang="en-US" sz="13000" dirty="0" smtClean="0">
                  <a:solidFill>
                    <a:schemeClr val="bg1"/>
                  </a:solidFill>
                  <a:latin typeface="+mj-lt"/>
                </a:rPr>
                <a:t>53</a:t>
              </a:r>
              <a:r>
                <a:rPr lang="en-US" sz="6600" dirty="0" smtClean="0">
                  <a:solidFill>
                    <a:schemeClr val="bg1"/>
                  </a:solidFill>
                  <a:latin typeface="+mj-lt"/>
                </a:rPr>
                <a:t> </a:t>
              </a:r>
              <a:r>
                <a:rPr lang="en-US" sz="2800" dirty="0" smtClean="0">
                  <a:solidFill>
                    <a:schemeClr val="bg1"/>
                  </a:solidFill>
                  <a:latin typeface="+mj-lt"/>
                </a:rPr>
                <a:t>active engagements</a:t>
              </a:r>
              <a:endParaRPr lang="en-US" sz="13000" dirty="0" smtClean="0">
                <a:solidFill>
                  <a:schemeClr val="bg1"/>
                </a:solidFill>
                <a:latin typeface="+mj-lt"/>
              </a:endParaRPr>
            </a:p>
          </p:txBody>
        </p:sp>
        <p:sp>
          <p:nvSpPr>
            <p:cNvPr id="17" name="TextBox 16"/>
            <p:cNvSpPr txBox="1"/>
            <p:nvPr/>
          </p:nvSpPr>
          <p:spPr>
            <a:xfrm>
              <a:off x="771088" y="2552859"/>
              <a:ext cx="5278345" cy="664797"/>
            </a:xfrm>
            <a:prstGeom prst="rect">
              <a:avLst/>
            </a:prstGeom>
            <a:noFill/>
          </p:spPr>
          <p:txBody>
            <a:bodyPr wrap="square" lIns="0" tIns="0" rIns="0" bIns="0" rtlCol="0">
              <a:spAutoFit/>
            </a:bodyPr>
            <a:lstStyle/>
            <a:p>
              <a:pPr>
                <a:lnSpc>
                  <a:spcPct val="90000"/>
                </a:lnSpc>
                <a:spcAft>
                  <a:spcPts val="600"/>
                </a:spcAft>
              </a:pPr>
              <a:r>
                <a:rPr lang="en-US" sz="1600" dirty="0">
                  <a:solidFill>
                    <a:srgbClr val="FFFFFF"/>
                  </a:solidFill>
                </a:rPr>
                <a:t>Total 53 (40+ for HMCs) active customer engagements against 32 customers (25 HMC </a:t>
              </a:r>
              <a:r>
                <a:rPr lang="en-US" sz="1600" dirty="0" smtClean="0">
                  <a:solidFill>
                    <a:srgbClr val="FFFFFF"/>
                  </a:solidFill>
                </a:rPr>
                <a:t>+ 8 </a:t>
              </a:r>
              <a:r>
                <a:rPr lang="en-US" sz="1600" dirty="0">
                  <a:solidFill>
                    <a:srgbClr val="FFFFFF"/>
                  </a:solidFill>
                </a:rPr>
                <a:t>upsides); </a:t>
              </a:r>
              <a:r>
                <a:rPr lang="en-US" sz="1600" dirty="0" smtClean="0">
                  <a:solidFill>
                    <a:srgbClr val="FFFFFF"/>
                  </a:solidFill>
                </a:rPr>
                <a:t>12 engagements </a:t>
              </a:r>
              <a:r>
                <a:rPr lang="en-US" sz="1600" dirty="0">
                  <a:solidFill>
                    <a:srgbClr val="FFFFFF"/>
                  </a:solidFill>
                </a:rPr>
                <a:t>are </a:t>
              </a:r>
              <a:r>
                <a:rPr lang="en-US" sz="1600" dirty="0" smtClean="0">
                  <a:solidFill>
                    <a:srgbClr val="FFFFFF"/>
                  </a:solidFill>
                </a:rPr>
                <a:t>from </a:t>
              </a:r>
              <a:r>
                <a:rPr lang="en-US" sz="1600" dirty="0">
                  <a:solidFill>
                    <a:srgbClr val="FFFFFF"/>
                  </a:solidFill>
                </a:rPr>
                <a:t>upsides</a:t>
              </a:r>
              <a:endParaRPr lang="en-GB" sz="1600" b="1" dirty="0">
                <a:solidFill>
                  <a:srgbClr val="FFFFFF"/>
                </a:solidFill>
              </a:endParaRPr>
            </a:p>
          </p:txBody>
        </p:sp>
        <p:sp>
          <p:nvSpPr>
            <p:cNvPr id="18" name="TextBox 17"/>
            <p:cNvSpPr txBox="1"/>
            <p:nvPr/>
          </p:nvSpPr>
          <p:spPr>
            <a:xfrm>
              <a:off x="724201" y="3596876"/>
              <a:ext cx="5278344" cy="1600438"/>
            </a:xfrm>
            <a:prstGeom prst="rect">
              <a:avLst/>
            </a:prstGeom>
            <a:noFill/>
          </p:spPr>
          <p:txBody>
            <a:bodyPr wrap="square" lIns="0" tIns="0" rIns="0" bIns="0" rtlCol="0">
              <a:spAutoFit/>
            </a:bodyPr>
            <a:lstStyle/>
            <a:p>
              <a:pPr>
                <a:lnSpc>
                  <a:spcPct val="80000"/>
                </a:lnSpc>
                <a:spcAft>
                  <a:spcPts val="600"/>
                </a:spcAft>
              </a:pPr>
              <a:r>
                <a:rPr lang="en-US" sz="13000" dirty="0" smtClean="0">
                  <a:solidFill>
                    <a:schemeClr val="bg1"/>
                  </a:solidFill>
                  <a:latin typeface="+mj-lt"/>
                </a:rPr>
                <a:t>88</a:t>
              </a:r>
              <a:r>
                <a:rPr lang="en-US" sz="5400" dirty="0" smtClean="0">
                  <a:solidFill>
                    <a:schemeClr val="bg1"/>
                  </a:solidFill>
                  <a:latin typeface="+mj-lt"/>
                </a:rPr>
                <a:t>%</a:t>
              </a:r>
              <a:r>
                <a:rPr lang="en-US" sz="2400" dirty="0" smtClean="0">
                  <a:solidFill>
                    <a:schemeClr val="bg1"/>
                  </a:solidFill>
                  <a:latin typeface="+mj-lt"/>
                </a:rPr>
                <a:t> engagement capacity</a:t>
              </a:r>
              <a:endParaRPr lang="en-US" sz="13000" dirty="0" smtClean="0">
                <a:solidFill>
                  <a:schemeClr val="bg1"/>
                </a:solidFill>
                <a:latin typeface="+mj-lt"/>
              </a:endParaRPr>
            </a:p>
          </p:txBody>
        </p:sp>
        <p:sp>
          <p:nvSpPr>
            <p:cNvPr id="19" name="TextBox 18"/>
            <p:cNvSpPr txBox="1"/>
            <p:nvPr/>
          </p:nvSpPr>
          <p:spPr>
            <a:xfrm>
              <a:off x="771089" y="5020114"/>
              <a:ext cx="5278344" cy="1295739"/>
            </a:xfrm>
            <a:prstGeom prst="rect">
              <a:avLst/>
            </a:prstGeom>
            <a:noFill/>
          </p:spPr>
          <p:txBody>
            <a:bodyPr wrap="square" lIns="0" tIns="0" rIns="0" bIns="0" rtlCol="0">
              <a:spAutoFit/>
            </a:bodyPr>
            <a:lstStyle/>
            <a:p>
              <a:pPr>
                <a:lnSpc>
                  <a:spcPct val="90000"/>
                </a:lnSpc>
                <a:spcAft>
                  <a:spcPts val="600"/>
                </a:spcAft>
              </a:pPr>
              <a:r>
                <a:rPr lang="it-IT" sz="1600" dirty="0" smtClean="0">
                  <a:solidFill>
                    <a:srgbClr val="FFFFFF"/>
                  </a:solidFill>
                </a:rPr>
                <a:t>With each PMs capacity of </a:t>
              </a:r>
              <a:r>
                <a:rPr lang="it-IT" sz="1600" dirty="0">
                  <a:solidFill>
                    <a:srgbClr val="FFFFFF"/>
                  </a:solidFill>
                </a:rPr>
                <a:t>6 concurrent </a:t>
              </a:r>
              <a:r>
                <a:rPr lang="it-IT" sz="1600" dirty="0" smtClean="0">
                  <a:solidFill>
                    <a:srgbClr val="FFFFFF"/>
                  </a:solidFill>
                </a:rPr>
                <a:t>engagements, a total of 60 engagements (with 10 PMs fully hired</a:t>
              </a:r>
              <a:r>
                <a:rPr lang="it-IT" sz="1600" dirty="0">
                  <a:solidFill>
                    <a:srgbClr val="FFFFFF"/>
                  </a:solidFill>
                </a:rPr>
                <a:t>) concurrent </a:t>
              </a:r>
              <a:r>
                <a:rPr lang="it-IT" sz="1600" dirty="0" smtClean="0">
                  <a:solidFill>
                    <a:srgbClr val="FFFFFF"/>
                  </a:solidFill>
                </a:rPr>
                <a:t>at a time. Each PM will owns 3 customers with 6 concurrent engagements.</a:t>
              </a:r>
            </a:p>
            <a:p>
              <a:pPr>
                <a:lnSpc>
                  <a:spcPct val="90000"/>
                </a:lnSpc>
                <a:spcAft>
                  <a:spcPts val="600"/>
                </a:spcAft>
              </a:pPr>
              <a:r>
                <a:rPr lang="en-US" sz="1200" b="1" i="1" dirty="0">
                  <a:solidFill>
                    <a:srgbClr val="FF0000"/>
                  </a:solidFill>
                </a:rPr>
                <a:t>There're field escalations submitted (through http://catrequests) which are pending for approval due to tight bandwidth</a:t>
              </a:r>
              <a:endParaRPr lang="en-GB" sz="1200" b="1" i="1" dirty="0">
                <a:solidFill>
                  <a:srgbClr val="FF0000"/>
                </a:solidFill>
              </a:endParaRPr>
            </a:p>
          </p:txBody>
        </p:sp>
      </p:grpSp>
      <p:sp>
        <p:nvSpPr>
          <p:cNvPr id="21" name="Oval 20"/>
          <p:cNvSpPr/>
          <p:nvPr/>
        </p:nvSpPr>
        <p:spPr bwMode="auto">
          <a:xfrm>
            <a:off x="6177775" y="1181912"/>
            <a:ext cx="453542" cy="4316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smtClean="0">
                <a:gradFill>
                  <a:gsLst>
                    <a:gs pos="0">
                      <a:srgbClr val="FFFFFF"/>
                    </a:gs>
                    <a:gs pos="100000">
                      <a:srgbClr val="FFFFFF"/>
                    </a:gs>
                  </a:gsLst>
                  <a:lin ang="5400000" scaled="0"/>
                </a:gradFill>
                <a:ea typeface="Segoe UI" pitchFamily="34" charset="0"/>
                <a:cs typeface="Segoe UI" pitchFamily="34" charset="0"/>
              </a:rPr>
              <a:t>1</a:t>
            </a:r>
            <a:endParaRPr lang="en-US" sz="1600" b="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p:cNvSpPr/>
          <p:nvPr/>
        </p:nvSpPr>
        <p:spPr bwMode="auto">
          <a:xfrm>
            <a:off x="6177775" y="4190606"/>
            <a:ext cx="453542" cy="4316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smtClean="0">
                <a:gradFill>
                  <a:gsLst>
                    <a:gs pos="0">
                      <a:srgbClr val="FFFFFF"/>
                    </a:gs>
                    <a:gs pos="100000">
                      <a:srgbClr val="FFFFFF"/>
                    </a:gs>
                  </a:gsLst>
                  <a:lin ang="5400000" scaled="0"/>
                </a:gradFill>
                <a:ea typeface="Segoe UI" pitchFamily="34" charset="0"/>
                <a:cs typeface="Segoe UI" pitchFamily="34" charset="0"/>
              </a:rPr>
              <a:t>2</a:t>
            </a:r>
          </a:p>
        </p:txBody>
      </p:sp>
    </p:spTree>
    <p:extLst>
      <p:ext uri="{BB962C8B-B14F-4D97-AF65-F5344CB8AC3E}">
        <p14:creationId xmlns:p14="http://schemas.microsoft.com/office/powerpoint/2010/main" val="265682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strVal val="4/3*#ppt_w"/>
                                          </p:val>
                                        </p:tav>
                                        <p:tav tm="100000">
                                          <p:val>
                                            <p:strVal val="#ppt_w"/>
                                          </p:val>
                                        </p:tav>
                                      </p:tavLst>
                                    </p:anim>
                                    <p:anim calcmode="lin" valueType="num">
                                      <p:cBhvr>
                                        <p:cTn id="8" dur="500" fill="hold"/>
                                        <p:tgtEl>
                                          <p:spTgt spid="1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045306" y="-1"/>
            <a:ext cx="8391169" cy="6992253"/>
          </a:xfrm>
          <a:prstGeom prst="rect">
            <a:avLst/>
          </a:prstGeom>
        </p:spPr>
      </p:pic>
      <p:sp>
        <p:nvSpPr>
          <p:cNvPr id="7" name="Title 3"/>
          <p:cNvSpPr>
            <a:spLocks noGrp="1"/>
          </p:cNvSpPr>
          <p:nvPr>
            <p:ph type="title"/>
          </p:nvPr>
        </p:nvSpPr>
        <p:spPr>
          <a:xfrm>
            <a:off x="201487" y="74291"/>
            <a:ext cx="4502187" cy="1097302"/>
          </a:xfrm>
        </p:spPr>
        <p:txBody>
          <a:bodyPr/>
          <a:lstStyle/>
          <a:p>
            <a:r>
              <a:rPr lang="en-US" sz="4800" dirty="0" smtClean="0"/>
              <a:t>Current CAT Engagements</a:t>
            </a:r>
            <a:endParaRPr lang="en-US" sz="4800" dirty="0"/>
          </a:p>
        </p:txBody>
      </p:sp>
      <p:sp>
        <p:nvSpPr>
          <p:cNvPr id="10" name="Rectangle 9"/>
          <p:cNvSpPr/>
          <p:nvPr/>
        </p:nvSpPr>
        <p:spPr bwMode="auto">
          <a:xfrm>
            <a:off x="109728" y="4188949"/>
            <a:ext cx="2501798" cy="6557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Best Practices for </a:t>
            </a:r>
          </a:p>
          <a:p>
            <a:pPr algn="ctr" defTabSz="932472" fontAlgn="base">
              <a:lnSpc>
                <a:spcPct val="90000"/>
              </a:lnSpc>
              <a:spcBef>
                <a:spcPct val="0"/>
              </a:spcBef>
              <a:spcAft>
                <a:spcPct val="0"/>
              </a:spcAft>
            </a:pPr>
            <a:r>
              <a:rPr lang="en-US" sz="1400" b="1" dirty="0" err="1" smtClean="0">
                <a:gradFill>
                  <a:gsLst>
                    <a:gs pos="0">
                      <a:srgbClr val="FFFFFF"/>
                    </a:gs>
                    <a:gs pos="100000">
                      <a:srgbClr val="FFFFFF"/>
                    </a:gs>
                  </a:gsLst>
                  <a:lin ang="5400000" scaled="0"/>
                </a:gradFill>
                <a:ea typeface="Segoe UI" pitchFamily="34" charset="0"/>
                <a:cs typeface="Segoe UI" pitchFamily="34" charset="0"/>
              </a:rPr>
              <a:t>IoT</a:t>
            </a:r>
            <a:endParaRPr lang="en-US" sz="1400" b="1"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p:cNvCxnSpPr>
            <a:stCxn id="10" idx="3"/>
          </p:cNvCxnSpPr>
          <p:nvPr/>
        </p:nvCxnSpPr>
        <p:spPr>
          <a:xfrm>
            <a:off x="2611526" y="4516844"/>
            <a:ext cx="1433780" cy="872899"/>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3"/>
          </p:cNvCxnSpPr>
          <p:nvPr/>
        </p:nvCxnSpPr>
        <p:spPr>
          <a:xfrm flipV="1">
            <a:off x="2611526" y="3332652"/>
            <a:ext cx="1433780" cy="118419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109728" y="5065776"/>
            <a:ext cx="2501798" cy="6479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Best Practices for </a:t>
            </a:r>
          </a:p>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Mobile Solution</a:t>
            </a:r>
          </a:p>
        </p:txBody>
      </p:sp>
      <p:cxnSp>
        <p:nvCxnSpPr>
          <p:cNvPr id="17" name="Straight Arrow Connector 16"/>
          <p:cNvCxnSpPr>
            <a:stCxn id="16" idx="3"/>
          </p:cNvCxnSpPr>
          <p:nvPr/>
        </p:nvCxnSpPr>
        <p:spPr>
          <a:xfrm>
            <a:off x="2611526" y="5389744"/>
            <a:ext cx="1433780" cy="61805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109728" y="5886558"/>
            <a:ext cx="2501798" cy="6479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Best Practices for Business Transformation</a:t>
            </a:r>
          </a:p>
        </p:txBody>
      </p:sp>
      <p:cxnSp>
        <p:nvCxnSpPr>
          <p:cNvPr id="22" name="Straight Arrow Connector 21"/>
          <p:cNvCxnSpPr>
            <a:stCxn id="21" idx="3"/>
          </p:cNvCxnSpPr>
          <p:nvPr/>
        </p:nvCxnSpPr>
        <p:spPr>
          <a:xfrm>
            <a:off x="2611526" y="6210526"/>
            <a:ext cx="1433780" cy="6591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1" idx="3"/>
          </p:cNvCxnSpPr>
          <p:nvPr/>
        </p:nvCxnSpPr>
        <p:spPr>
          <a:xfrm>
            <a:off x="2611526" y="6210526"/>
            <a:ext cx="1433780" cy="20490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bwMode="auto">
          <a:xfrm>
            <a:off x="109728" y="2530697"/>
            <a:ext cx="2501798" cy="6291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Best Practices for </a:t>
            </a:r>
          </a:p>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Digital Marketing</a:t>
            </a:r>
          </a:p>
        </p:txBody>
      </p:sp>
      <p:sp>
        <p:nvSpPr>
          <p:cNvPr id="32" name="Rectangle 31"/>
          <p:cNvSpPr/>
          <p:nvPr/>
        </p:nvSpPr>
        <p:spPr bwMode="auto">
          <a:xfrm>
            <a:off x="109728" y="3357113"/>
            <a:ext cx="2501798" cy="6291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Best Practices for </a:t>
            </a:r>
          </a:p>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IT Transformation</a:t>
            </a:r>
          </a:p>
        </p:txBody>
      </p:sp>
      <p:cxnSp>
        <p:nvCxnSpPr>
          <p:cNvPr id="37" name="Straight Arrow Connector 36"/>
          <p:cNvCxnSpPr>
            <a:stCxn id="28" idx="3"/>
          </p:cNvCxnSpPr>
          <p:nvPr/>
        </p:nvCxnSpPr>
        <p:spPr>
          <a:xfrm flipV="1">
            <a:off x="2611526" y="1720244"/>
            <a:ext cx="1433780" cy="1125007"/>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8" idx="3"/>
          </p:cNvCxnSpPr>
          <p:nvPr/>
        </p:nvCxnSpPr>
        <p:spPr>
          <a:xfrm>
            <a:off x="2611526" y="2845251"/>
            <a:ext cx="1433780" cy="1734222"/>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2" idx="3"/>
          </p:cNvCxnSpPr>
          <p:nvPr/>
        </p:nvCxnSpPr>
        <p:spPr>
          <a:xfrm>
            <a:off x="2611526" y="3671667"/>
            <a:ext cx="1433780" cy="1066215"/>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2" idx="3"/>
          </p:cNvCxnSpPr>
          <p:nvPr/>
        </p:nvCxnSpPr>
        <p:spPr>
          <a:xfrm flipV="1">
            <a:off x="2611526" y="1992243"/>
            <a:ext cx="1433780" cy="1679424"/>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144634" y="2103758"/>
            <a:ext cx="387706" cy="0"/>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144634" y="2319322"/>
            <a:ext cx="387706" cy="0"/>
          </a:xfrm>
          <a:prstGeom prst="straightConnector1">
            <a:avLst/>
          </a:prstGeom>
          <a:ln w="2857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48216" y="1868485"/>
            <a:ext cx="1141171"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chemeClr val="tx1"/>
                    </a:gs>
                    <a:gs pos="30000">
                      <a:schemeClr val="tx1"/>
                    </a:gs>
                  </a:gsLst>
                  <a:lin ang="5400000" scaled="0"/>
                </a:gradFill>
              </a:rPr>
              <a:t>Prospect</a:t>
            </a:r>
          </a:p>
        </p:txBody>
      </p:sp>
      <p:sp>
        <p:nvSpPr>
          <p:cNvPr id="55" name="TextBox 54"/>
          <p:cNvSpPr txBox="1"/>
          <p:nvPr/>
        </p:nvSpPr>
        <p:spPr>
          <a:xfrm>
            <a:off x="448216" y="2089523"/>
            <a:ext cx="1141171"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chemeClr val="tx1"/>
                    </a:gs>
                    <a:gs pos="30000">
                      <a:schemeClr val="tx1"/>
                    </a:gs>
                  </a:gsLst>
                  <a:lin ang="5400000" scaled="0"/>
                </a:gradFill>
              </a:rPr>
              <a:t>Engage</a:t>
            </a:r>
          </a:p>
        </p:txBody>
      </p:sp>
    </p:spTree>
    <p:extLst>
      <p:ext uri="{BB962C8B-B14F-4D97-AF65-F5344CB8AC3E}">
        <p14:creationId xmlns:p14="http://schemas.microsoft.com/office/powerpoint/2010/main" val="204433759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64964"/>
            <a:ext cx="10303140" cy="1097302"/>
          </a:xfrm>
        </p:spPr>
        <p:txBody>
          <a:bodyPr/>
          <a:lstStyle/>
          <a:p>
            <a:r>
              <a:rPr lang="en-US" dirty="0" smtClean="0"/>
              <a:t>Challenges &amp; Opportunities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09043981"/>
              </p:ext>
            </p:extLst>
          </p:nvPr>
        </p:nvGraphicFramePr>
        <p:xfrm>
          <a:off x="438912" y="2351308"/>
          <a:ext cx="11675060" cy="4042176"/>
        </p:xfrm>
        <a:graphic>
          <a:graphicData uri="http://schemas.openxmlformats.org/drawingml/2006/table">
            <a:tbl>
              <a:tblPr firstRow="1" firstCol="1" bandRow="1">
                <a:tableStyleId>{D113A9D2-9D6B-4929-AA2D-F23B5EE8CBE7}</a:tableStyleId>
              </a:tblPr>
              <a:tblGrid>
                <a:gridCol w="4079196">
                  <a:extLst>
                    <a:ext uri="{9D8B030D-6E8A-4147-A177-3AD203B41FA5}">
                      <a16:colId xmlns:a16="http://schemas.microsoft.com/office/drawing/2014/main" xmlns="" val="762261242"/>
                    </a:ext>
                  </a:extLst>
                </a:gridCol>
                <a:gridCol w="3983052">
                  <a:extLst>
                    <a:ext uri="{9D8B030D-6E8A-4147-A177-3AD203B41FA5}">
                      <a16:colId xmlns:a16="http://schemas.microsoft.com/office/drawing/2014/main" xmlns="" val="2493697058"/>
                    </a:ext>
                  </a:extLst>
                </a:gridCol>
                <a:gridCol w="3612812">
                  <a:extLst>
                    <a:ext uri="{9D8B030D-6E8A-4147-A177-3AD203B41FA5}">
                      <a16:colId xmlns:a16="http://schemas.microsoft.com/office/drawing/2014/main" xmlns="" val="832647715"/>
                    </a:ext>
                  </a:extLst>
                </a:gridCol>
              </a:tblGrid>
              <a:tr h="248087">
                <a:tc>
                  <a:txBody>
                    <a:bodyPr/>
                    <a:lstStyle/>
                    <a:p>
                      <a:pPr marL="0" marR="0" fontAlgn="t">
                        <a:spcBef>
                          <a:spcPts val="0"/>
                        </a:spcBef>
                        <a:spcAft>
                          <a:spcPts val="0"/>
                        </a:spcAft>
                      </a:pPr>
                      <a:r>
                        <a:rPr lang="en-US" sz="1200">
                          <a:effectLst/>
                        </a:rPr>
                        <a:t>Customer Name</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a:effectLst/>
                        </a:rPr>
                        <a:t>Key Challenge/ask</a:t>
                      </a:r>
                      <a:endParaRPr lang="en-US" sz="1200" dirty="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a:effectLst/>
                        </a:rPr>
                        <a:t>Opportunity </a:t>
                      </a:r>
                      <a:endParaRPr lang="en-US" sz="1200">
                        <a:effectLst/>
                        <a:latin typeface="Calibri" panose="020F0502020204030204" pitchFamily="34" charset="0"/>
                      </a:endParaRPr>
                    </a:p>
                  </a:txBody>
                  <a:tcPr marL="10267" marR="10267" marT="10267" marB="10267"/>
                </a:tc>
                <a:extLst>
                  <a:ext uri="{0D108BD9-81ED-4DB2-BD59-A6C34878D82A}">
                    <a16:rowId xmlns:a16="http://schemas.microsoft.com/office/drawing/2014/main" xmlns="" val="3038930746"/>
                  </a:ext>
                </a:extLst>
              </a:tr>
              <a:tr h="248087">
                <a:tc>
                  <a:txBody>
                    <a:bodyPr/>
                    <a:lstStyle/>
                    <a:p>
                      <a:pPr marL="0" marR="0" fontAlgn="t">
                        <a:spcBef>
                          <a:spcPts val="0"/>
                        </a:spcBef>
                        <a:spcAft>
                          <a:spcPts val="0"/>
                        </a:spcAft>
                      </a:pPr>
                      <a:r>
                        <a:rPr lang="en-US" sz="1200" dirty="0" err="1">
                          <a:effectLst/>
                        </a:rPr>
                        <a:t>chinaford</a:t>
                      </a:r>
                      <a:r>
                        <a:rPr lang="en-US" sz="1200" dirty="0">
                          <a:effectLst/>
                        </a:rPr>
                        <a:t>(</a:t>
                      </a:r>
                      <a:r>
                        <a:rPr lang="zh-CN" sz="1200" dirty="0">
                          <a:effectLst/>
                        </a:rPr>
                        <a:t>福特汽车</a:t>
                      </a:r>
                      <a:r>
                        <a:rPr lang="en-US" sz="1200" dirty="0">
                          <a:effectLst/>
                        </a:rPr>
                        <a:t>(</a:t>
                      </a:r>
                      <a:r>
                        <a:rPr lang="zh-CN" sz="1200" dirty="0">
                          <a:effectLst/>
                        </a:rPr>
                        <a:t>中国</a:t>
                      </a:r>
                      <a:r>
                        <a:rPr lang="en-US" sz="1200" dirty="0">
                          <a:effectLst/>
                        </a:rPr>
                        <a:t>)</a:t>
                      </a:r>
                      <a:r>
                        <a:rPr lang="zh-CN" sz="1200" dirty="0">
                          <a:effectLst/>
                        </a:rPr>
                        <a:t>有限公司</a:t>
                      </a:r>
                      <a:r>
                        <a:rPr lang="en-US" sz="1200" dirty="0">
                          <a:effectLst/>
                        </a:rPr>
                        <a:t>)</a:t>
                      </a:r>
                    </a:p>
                  </a:txBody>
                  <a:tcPr marL="10267" marR="10267" marT="10267" marB="10267"/>
                </a:tc>
                <a:tc>
                  <a:txBody>
                    <a:bodyPr/>
                    <a:lstStyle/>
                    <a:p>
                      <a:pPr marL="0" marR="0" fontAlgn="t">
                        <a:spcBef>
                          <a:spcPts val="0"/>
                        </a:spcBef>
                        <a:spcAft>
                          <a:spcPts val="0"/>
                        </a:spcAft>
                      </a:pPr>
                      <a:r>
                        <a:rPr lang="en-US" sz="1200">
                          <a:effectLst/>
                        </a:rPr>
                        <a:t>Service Bus timeout with failure of DB connection</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a:effectLst/>
                        </a:rPr>
                        <a:t> </a:t>
                      </a:r>
                      <a:endParaRPr lang="en-US" sz="1200" dirty="0">
                        <a:effectLst/>
                        <a:latin typeface="Calibri" panose="020F0502020204030204" pitchFamily="34" charset="0"/>
                      </a:endParaRPr>
                    </a:p>
                  </a:txBody>
                  <a:tcPr marL="10267" marR="10267" marT="10267" marB="10267"/>
                </a:tc>
                <a:extLst>
                  <a:ext uri="{0D108BD9-81ED-4DB2-BD59-A6C34878D82A}">
                    <a16:rowId xmlns:a16="http://schemas.microsoft.com/office/drawing/2014/main" xmlns="" val="3154995294"/>
                  </a:ext>
                </a:extLst>
              </a:tr>
              <a:tr h="694174">
                <a:tc>
                  <a:txBody>
                    <a:bodyPr/>
                    <a:lstStyle/>
                    <a:p>
                      <a:pPr marL="0" marR="0" fontAlgn="t">
                        <a:spcBef>
                          <a:spcPts val="0"/>
                        </a:spcBef>
                        <a:spcAft>
                          <a:spcPts val="0"/>
                        </a:spcAft>
                      </a:pPr>
                      <a:r>
                        <a:rPr lang="en-US" sz="1200" dirty="0" err="1" smtClean="0">
                          <a:effectLst/>
                        </a:rPr>
                        <a:t>Cib</a:t>
                      </a:r>
                      <a:endParaRPr lang="en-US" sz="1200" dirty="0" smtClean="0">
                        <a:effectLst/>
                      </a:endParaRPr>
                    </a:p>
                    <a:p>
                      <a:pPr marL="0" marR="0" fontAlgn="t">
                        <a:spcBef>
                          <a:spcPts val="0"/>
                        </a:spcBef>
                        <a:spcAft>
                          <a:spcPts val="0"/>
                        </a:spcAft>
                      </a:pPr>
                      <a:r>
                        <a:rPr lang="en-US" sz="1200" dirty="0" smtClean="0">
                          <a:effectLst/>
                        </a:rPr>
                        <a:t>(</a:t>
                      </a:r>
                      <a:r>
                        <a:rPr lang="zh-CN" sz="1200" dirty="0">
                          <a:effectLst/>
                        </a:rPr>
                        <a:t>上海南洋万邦软件技术有限公司（兴业银行</a:t>
                      </a:r>
                      <a:r>
                        <a:rPr lang="en-US" sz="1200" dirty="0">
                          <a:effectLst/>
                        </a:rPr>
                        <a:t>__ </a:t>
                      </a:r>
                      <a:r>
                        <a:rPr lang="zh-CN" sz="1200" dirty="0">
                          <a:effectLst/>
                        </a:rPr>
                        <a:t>微软公有云</a:t>
                      </a:r>
                      <a:r>
                        <a:rPr lang="en-US" sz="1200" dirty="0">
                          <a:effectLst/>
                        </a:rPr>
                        <a:t>Azure</a:t>
                      </a:r>
                      <a:r>
                        <a:rPr lang="zh-CN" sz="1200" dirty="0">
                          <a:effectLst/>
                        </a:rPr>
                        <a:t>服务项目）</a:t>
                      </a:r>
                      <a:r>
                        <a:rPr lang="en-US" sz="1200" dirty="0">
                          <a:effectLst/>
                        </a:rPr>
                        <a:t>)</a:t>
                      </a:r>
                    </a:p>
                  </a:txBody>
                  <a:tcPr marL="10267" marR="10267" marT="10267" marB="10267"/>
                </a:tc>
                <a:tc>
                  <a:txBody>
                    <a:bodyPr/>
                    <a:lstStyle/>
                    <a:p>
                      <a:pPr marL="0" marR="0" fontAlgn="t">
                        <a:spcBef>
                          <a:spcPts val="0"/>
                        </a:spcBef>
                        <a:spcAft>
                          <a:spcPts val="0"/>
                        </a:spcAft>
                      </a:pPr>
                      <a:r>
                        <a:rPr lang="en-US" sz="1200">
                          <a:effectLst/>
                        </a:rPr>
                        <a:t>Poor MySQL PaaS OLTP performance (insert/update) and CPU overloading </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a:effectLst/>
                        </a:rPr>
                        <a:t>MySQL PaaS adoption for P2P service</a:t>
                      </a:r>
                    </a:p>
                    <a:p>
                      <a:pPr marL="0" marR="0" fontAlgn="t">
                        <a:spcBef>
                          <a:spcPts val="0"/>
                        </a:spcBef>
                        <a:spcAft>
                          <a:spcPts val="0"/>
                        </a:spcAft>
                      </a:pPr>
                      <a:r>
                        <a:rPr lang="en-US" sz="1200" dirty="0" err="1">
                          <a:effectLst/>
                        </a:rPr>
                        <a:t>Redis</a:t>
                      </a:r>
                      <a:r>
                        <a:rPr lang="en-US" sz="1200" dirty="0">
                          <a:effectLst/>
                        </a:rPr>
                        <a:t> cache adoption for mobility services</a:t>
                      </a:r>
                      <a:endParaRPr lang="en-US" sz="1200" dirty="0">
                        <a:effectLst/>
                        <a:latin typeface="Calibri" panose="020F0502020204030204" pitchFamily="34" charset="0"/>
                      </a:endParaRPr>
                    </a:p>
                  </a:txBody>
                  <a:tcPr marL="10267" marR="10267" marT="10267" marB="10267"/>
                </a:tc>
                <a:extLst>
                  <a:ext uri="{0D108BD9-81ED-4DB2-BD59-A6C34878D82A}">
                    <a16:rowId xmlns:a16="http://schemas.microsoft.com/office/drawing/2014/main" xmlns="" val="1094765957"/>
                  </a:ext>
                </a:extLst>
              </a:tr>
              <a:tr h="248087">
                <a:tc>
                  <a:txBody>
                    <a:bodyPr/>
                    <a:lstStyle/>
                    <a:p>
                      <a:pPr marL="0" marR="0" fontAlgn="t">
                        <a:spcBef>
                          <a:spcPts val="0"/>
                        </a:spcBef>
                        <a:spcAft>
                          <a:spcPts val="0"/>
                        </a:spcAft>
                      </a:pPr>
                      <a:r>
                        <a:rPr lang="en-US" sz="1200">
                          <a:effectLst/>
                        </a:rPr>
                        <a:t>cntv(</a:t>
                      </a:r>
                      <a:r>
                        <a:rPr lang="zh-CN" sz="1200">
                          <a:effectLst/>
                        </a:rPr>
                        <a:t>中国中央电视台</a:t>
                      </a:r>
                      <a:r>
                        <a:rPr lang="en-US" sz="1200">
                          <a:effectLst/>
                        </a:rPr>
                        <a:t>)</a:t>
                      </a:r>
                    </a:p>
                  </a:txBody>
                  <a:tcPr marL="10267" marR="10267" marT="10267" marB="10267"/>
                </a:tc>
                <a:tc>
                  <a:txBody>
                    <a:bodyPr/>
                    <a:lstStyle/>
                    <a:p>
                      <a:pPr marL="0" marR="0" fontAlgn="t">
                        <a:spcBef>
                          <a:spcPts val="0"/>
                        </a:spcBef>
                        <a:spcAft>
                          <a:spcPts val="0"/>
                        </a:spcAft>
                      </a:pPr>
                      <a:r>
                        <a:rPr lang="en-US" sz="1200">
                          <a:effectLst/>
                        </a:rPr>
                        <a:t>Platform stability (vm reboot, SLB, mgmt portal down)</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a:effectLst/>
                        </a:rPr>
                        <a:t>Industry leading media cloud strategy, plan</a:t>
                      </a:r>
                      <a:endParaRPr lang="en-US" sz="1200" dirty="0">
                        <a:effectLst/>
                        <a:latin typeface="Calibri" panose="020F0502020204030204" pitchFamily="34" charset="0"/>
                      </a:endParaRPr>
                    </a:p>
                  </a:txBody>
                  <a:tcPr marL="10267" marR="10267" marT="10267" marB="10267"/>
                </a:tc>
                <a:extLst>
                  <a:ext uri="{0D108BD9-81ED-4DB2-BD59-A6C34878D82A}">
                    <a16:rowId xmlns:a16="http://schemas.microsoft.com/office/drawing/2014/main" xmlns="" val="2157930003"/>
                  </a:ext>
                </a:extLst>
              </a:tr>
              <a:tr h="471131">
                <a:tc>
                  <a:txBody>
                    <a:bodyPr/>
                    <a:lstStyle/>
                    <a:p>
                      <a:pPr marL="0" marR="0" fontAlgn="t">
                        <a:spcBef>
                          <a:spcPts val="0"/>
                        </a:spcBef>
                        <a:spcAft>
                          <a:spcPts val="0"/>
                        </a:spcAft>
                      </a:pPr>
                      <a:r>
                        <a:rPr lang="en-US" sz="1200" dirty="0" smtClean="0">
                          <a:effectLst/>
                        </a:rPr>
                        <a:t>Coke</a:t>
                      </a:r>
                    </a:p>
                    <a:p>
                      <a:pPr marL="0" marR="0" fontAlgn="t">
                        <a:spcBef>
                          <a:spcPts val="0"/>
                        </a:spcBef>
                        <a:spcAft>
                          <a:spcPts val="0"/>
                        </a:spcAft>
                      </a:pPr>
                      <a:r>
                        <a:rPr lang="en-US" sz="1200" dirty="0" smtClean="0">
                          <a:effectLst/>
                        </a:rPr>
                        <a:t>(</a:t>
                      </a:r>
                      <a:r>
                        <a:rPr lang="zh-CN" sz="1200" dirty="0">
                          <a:effectLst/>
                        </a:rPr>
                        <a:t>可口可乐饮料（上海）有限公司</a:t>
                      </a:r>
                      <a:r>
                        <a:rPr lang="en-US" sz="1200" dirty="0">
                          <a:effectLst/>
                        </a:rPr>
                        <a:t>)</a:t>
                      </a:r>
                    </a:p>
                  </a:txBody>
                  <a:tcPr marL="10267" marR="10267" marT="10267" marB="10267"/>
                </a:tc>
                <a:tc>
                  <a:txBody>
                    <a:bodyPr/>
                    <a:lstStyle/>
                    <a:p>
                      <a:pPr marL="0" marR="0" fontAlgn="t">
                        <a:spcBef>
                          <a:spcPts val="0"/>
                        </a:spcBef>
                        <a:spcAft>
                          <a:spcPts val="0"/>
                        </a:spcAft>
                      </a:pPr>
                      <a:r>
                        <a:rPr lang="en-US" sz="1200">
                          <a:effectLst/>
                        </a:rPr>
                        <a:t>AWS compete for SAP system on Coke BIG (Bottler Investment Group)</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err="1">
                          <a:effectLst/>
                        </a:rPr>
                        <a:t>Redis</a:t>
                      </a:r>
                      <a:r>
                        <a:rPr lang="en-US" sz="1200" dirty="0">
                          <a:effectLst/>
                        </a:rPr>
                        <a:t> cache, MySQL PaaS, Media service and </a:t>
                      </a:r>
                      <a:r>
                        <a:rPr lang="en-US" sz="1200" dirty="0" err="1">
                          <a:effectLst/>
                        </a:rPr>
                        <a:t>Storsimple</a:t>
                      </a:r>
                      <a:r>
                        <a:rPr lang="en-US" sz="1200" dirty="0">
                          <a:effectLst/>
                        </a:rPr>
                        <a:t> adoption/migration </a:t>
                      </a:r>
                      <a:endParaRPr lang="en-US" sz="1200" dirty="0">
                        <a:effectLst/>
                        <a:latin typeface="Calibri" panose="020F0502020204030204" pitchFamily="34" charset="0"/>
                      </a:endParaRPr>
                    </a:p>
                  </a:txBody>
                  <a:tcPr marL="10267" marR="10267" marT="10267" marB="10267"/>
                </a:tc>
                <a:extLst>
                  <a:ext uri="{0D108BD9-81ED-4DB2-BD59-A6C34878D82A}">
                    <a16:rowId xmlns:a16="http://schemas.microsoft.com/office/drawing/2014/main" xmlns="" val="3135975190"/>
                  </a:ext>
                </a:extLst>
              </a:tr>
              <a:tr h="471131">
                <a:tc>
                  <a:txBody>
                    <a:bodyPr/>
                    <a:lstStyle/>
                    <a:p>
                      <a:pPr marL="0" marR="0" fontAlgn="t">
                        <a:spcBef>
                          <a:spcPts val="0"/>
                        </a:spcBef>
                        <a:spcAft>
                          <a:spcPts val="0"/>
                        </a:spcAft>
                      </a:pPr>
                      <a:r>
                        <a:rPr lang="en-US" sz="1200" dirty="0" err="1">
                          <a:effectLst/>
                        </a:rPr>
                        <a:t>honeywell</a:t>
                      </a:r>
                      <a:r>
                        <a:rPr lang="en-US" sz="1200" dirty="0">
                          <a:effectLst/>
                        </a:rPr>
                        <a:t>(Honeywell (China) Co., Ltd)</a:t>
                      </a:r>
                      <a:endParaRPr lang="en-US" sz="1200" dirty="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a:effectLst/>
                        </a:rPr>
                        <a:t>VM reboot (10 VMs were rebooted in </a:t>
                      </a:r>
                      <a:r>
                        <a:rPr lang="en-US" sz="1200" dirty="0" err="1">
                          <a:effectLst/>
                        </a:rPr>
                        <a:t>AirTouch</a:t>
                      </a:r>
                      <a:r>
                        <a:rPr lang="en-US" sz="1200" dirty="0">
                          <a:effectLst/>
                        </a:rPr>
                        <a:t> production around 9/14 2:30 to 9/14 3:00)</a:t>
                      </a:r>
                      <a:endParaRPr lang="en-US" sz="1200" dirty="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a:effectLst/>
                        </a:rPr>
                        <a:t>Smart building with AML</a:t>
                      </a:r>
                      <a:endParaRPr lang="en-US" sz="1200">
                        <a:effectLst/>
                        <a:latin typeface="Calibri" panose="020F0502020204030204" pitchFamily="34" charset="0"/>
                      </a:endParaRPr>
                    </a:p>
                  </a:txBody>
                  <a:tcPr marL="10267" marR="10267" marT="10267" marB="10267"/>
                </a:tc>
                <a:extLst>
                  <a:ext uri="{0D108BD9-81ED-4DB2-BD59-A6C34878D82A}">
                    <a16:rowId xmlns:a16="http://schemas.microsoft.com/office/drawing/2014/main" xmlns="" val="3401216710"/>
                  </a:ext>
                </a:extLst>
              </a:tr>
              <a:tr h="471131">
                <a:tc>
                  <a:txBody>
                    <a:bodyPr/>
                    <a:lstStyle/>
                    <a:p>
                      <a:pPr marL="0" marR="0" fontAlgn="t">
                        <a:spcBef>
                          <a:spcPts val="0"/>
                        </a:spcBef>
                        <a:spcAft>
                          <a:spcPts val="0"/>
                        </a:spcAft>
                      </a:pPr>
                      <a:r>
                        <a:rPr lang="en-US" sz="1200" dirty="0" err="1">
                          <a:effectLst/>
                        </a:rPr>
                        <a:t>mengniu</a:t>
                      </a:r>
                      <a:r>
                        <a:rPr lang="en-US" sz="1200" dirty="0">
                          <a:effectLst/>
                        </a:rPr>
                        <a:t>(</a:t>
                      </a:r>
                      <a:r>
                        <a:rPr lang="zh-CN" sz="1200" dirty="0">
                          <a:effectLst/>
                        </a:rPr>
                        <a:t>内蒙古蒙牛乳业（集团）股份有限公司</a:t>
                      </a:r>
                      <a:r>
                        <a:rPr lang="en-US" sz="1200" dirty="0">
                          <a:effectLst/>
                        </a:rPr>
                        <a:t>)</a:t>
                      </a:r>
                    </a:p>
                  </a:txBody>
                  <a:tcPr marL="10267" marR="10267" marT="10267" marB="10267"/>
                </a:tc>
                <a:tc>
                  <a:txBody>
                    <a:bodyPr/>
                    <a:lstStyle/>
                    <a:p>
                      <a:pPr marL="0" marR="0" fontAlgn="t">
                        <a:spcBef>
                          <a:spcPts val="0"/>
                        </a:spcBef>
                        <a:spcAft>
                          <a:spcPts val="0"/>
                        </a:spcAft>
                      </a:pPr>
                      <a:r>
                        <a:rPr lang="en-US" sz="1200">
                          <a:effectLst/>
                        </a:rPr>
                        <a:t>All single instance VMs without using HAS due to dev/test cost of re-architecting app</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a:effectLst/>
                        </a:rPr>
                        <a:t> </a:t>
                      </a:r>
                      <a:endParaRPr lang="en-US" sz="1200">
                        <a:effectLst/>
                        <a:latin typeface="Calibri" panose="020F0502020204030204" pitchFamily="34" charset="0"/>
                      </a:endParaRPr>
                    </a:p>
                  </a:txBody>
                  <a:tcPr marL="10267" marR="10267" marT="10267" marB="10267"/>
                </a:tc>
                <a:extLst>
                  <a:ext uri="{0D108BD9-81ED-4DB2-BD59-A6C34878D82A}">
                    <a16:rowId xmlns:a16="http://schemas.microsoft.com/office/drawing/2014/main" xmlns="" val="2181257571"/>
                  </a:ext>
                </a:extLst>
              </a:tr>
              <a:tr h="248087">
                <a:tc>
                  <a:txBody>
                    <a:bodyPr/>
                    <a:lstStyle/>
                    <a:p>
                      <a:pPr marL="0" marR="0" fontAlgn="t">
                        <a:spcBef>
                          <a:spcPts val="0"/>
                        </a:spcBef>
                        <a:spcAft>
                          <a:spcPts val="0"/>
                        </a:spcAft>
                      </a:pPr>
                      <a:r>
                        <a:rPr lang="en-US" sz="1200">
                          <a:effectLst/>
                        </a:rPr>
                        <a:t>michelinac(</a:t>
                      </a:r>
                      <a:r>
                        <a:rPr lang="zh-CN" sz="1200">
                          <a:effectLst/>
                        </a:rPr>
                        <a:t>米其林（中国）投资有限公司</a:t>
                      </a:r>
                      <a:r>
                        <a:rPr lang="en-US" sz="1200">
                          <a:effectLst/>
                        </a:rPr>
                        <a:t>)</a:t>
                      </a:r>
                    </a:p>
                  </a:txBody>
                  <a:tcPr marL="10267" marR="10267" marT="10267" marB="10267"/>
                </a:tc>
                <a:tc>
                  <a:txBody>
                    <a:bodyPr/>
                    <a:lstStyle/>
                    <a:p>
                      <a:pPr marL="0" marR="0" fontAlgn="t">
                        <a:spcBef>
                          <a:spcPts val="0"/>
                        </a:spcBef>
                        <a:spcAft>
                          <a:spcPts val="0"/>
                        </a:spcAft>
                      </a:pPr>
                      <a:r>
                        <a:rPr lang="en-US" sz="1200">
                          <a:effectLst/>
                        </a:rPr>
                        <a:t>All single instance VMs without using HAS</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a:effectLst/>
                        </a:rPr>
                        <a:t> </a:t>
                      </a:r>
                      <a:endParaRPr lang="en-US" sz="1200">
                        <a:effectLst/>
                        <a:latin typeface="Calibri" panose="020F0502020204030204" pitchFamily="34" charset="0"/>
                      </a:endParaRPr>
                    </a:p>
                  </a:txBody>
                  <a:tcPr marL="10267" marR="10267" marT="10267" marB="10267"/>
                </a:tc>
                <a:extLst>
                  <a:ext uri="{0D108BD9-81ED-4DB2-BD59-A6C34878D82A}">
                    <a16:rowId xmlns:a16="http://schemas.microsoft.com/office/drawing/2014/main" xmlns="" val="2190519877"/>
                  </a:ext>
                </a:extLst>
              </a:tr>
              <a:tr h="694174">
                <a:tc>
                  <a:txBody>
                    <a:bodyPr/>
                    <a:lstStyle/>
                    <a:p>
                      <a:pPr marL="0" marR="0" fontAlgn="t">
                        <a:spcBef>
                          <a:spcPts val="0"/>
                        </a:spcBef>
                        <a:spcAft>
                          <a:spcPts val="0"/>
                        </a:spcAft>
                      </a:pPr>
                      <a:r>
                        <a:rPr lang="en-US" sz="1200" dirty="0" err="1" smtClean="0">
                          <a:effectLst/>
                        </a:rPr>
                        <a:t>p&amp;g</a:t>
                      </a:r>
                      <a:endParaRPr lang="en-US" sz="1200" dirty="0" smtClean="0">
                        <a:effectLst/>
                      </a:endParaRPr>
                    </a:p>
                    <a:p>
                      <a:pPr marL="0" marR="0" fontAlgn="t">
                        <a:spcBef>
                          <a:spcPts val="0"/>
                        </a:spcBef>
                        <a:spcAft>
                          <a:spcPts val="0"/>
                        </a:spcAft>
                      </a:pPr>
                      <a:r>
                        <a:rPr lang="en-US" sz="1200" dirty="0" smtClean="0">
                          <a:effectLst/>
                        </a:rPr>
                        <a:t>(</a:t>
                      </a:r>
                      <a:r>
                        <a:rPr lang="zh-CN" sz="1200" dirty="0">
                          <a:effectLst/>
                        </a:rPr>
                        <a:t>欧唯特信息系统（上海）有限公司（宝洁（中国）有限公司</a:t>
                      </a:r>
                      <a:r>
                        <a:rPr lang="en-US" sz="1200" dirty="0">
                          <a:effectLst/>
                        </a:rPr>
                        <a:t> </a:t>
                      </a:r>
                      <a:r>
                        <a:rPr lang="zh-CN" sz="1200" dirty="0">
                          <a:effectLst/>
                        </a:rPr>
                        <a:t>生活家项目）</a:t>
                      </a:r>
                      <a:r>
                        <a:rPr lang="en-US" sz="1200" dirty="0">
                          <a:effectLst/>
                        </a:rPr>
                        <a:t>)</a:t>
                      </a:r>
                    </a:p>
                  </a:txBody>
                  <a:tcPr marL="10267" marR="10267" marT="10267" marB="10267"/>
                </a:tc>
                <a:tc>
                  <a:txBody>
                    <a:bodyPr/>
                    <a:lstStyle/>
                    <a:p>
                      <a:pPr marL="0" marR="0" fontAlgn="t">
                        <a:spcBef>
                          <a:spcPts val="0"/>
                        </a:spcBef>
                        <a:spcAft>
                          <a:spcPts val="0"/>
                        </a:spcAft>
                      </a:pPr>
                      <a:r>
                        <a:rPr lang="en-US" sz="1200">
                          <a:effectLst/>
                        </a:rPr>
                        <a:t>DNS issue on Cloud Service (i.e. During 9/19 to 9/22) Issue was mitigated, but without RCA </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a:effectLst/>
                        </a:rPr>
                        <a:t> </a:t>
                      </a:r>
                      <a:endParaRPr lang="en-US" sz="1200" dirty="0">
                        <a:effectLst/>
                        <a:latin typeface="Calibri" panose="020F0502020204030204" pitchFamily="34" charset="0"/>
                      </a:endParaRPr>
                    </a:p>
                  </a:txBody>
                  <a:tcPr marL="10267" marR="10267" marT="10267" marB="10267"/>
                </a:tc>
                <a:extLst>
                  <a:ext uri="{0D108BD9-81ED-4DB2-BD59-A6C34878D82A}">
                    <a16:rowId xmlns:a16="http://schemas.microsoft.com/office/drawing/2014/main" xmlns="" val="396004377"/>
                  </a:ext>
                </a:extLst>
              </a:tr>
              <a:tr h="248087">
                <a:tc>
                  <a:txBody>
                    <a:bodyPr/>
                    <a:lstStyle/>
                    <a:p>
                      <a:pPr marL="0" marR="0" fontAlgn="t">
                        <a:spcBef>
                          <a:spcPts val="0"/>
                        </a:spcBef>
                        <a:spcAft>
                          <a:spcPts val="0"/>
                        </a:spcAft>
                      </a:pPr>
                      <a:r>
                        <a:rPr lang="en-US" sz="1200" dirty="0">
                          <a:effectLst/>
                        </a:rPr>
                        <a:t>Xiaomi</a:t>
                      </a:r>
                      <a:endParaRPr lang="en-US" sz="1200" dirty="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a:effectLst/>
                        </a:rPr>
                        <a:t>MFA, CNNIC certificate, performance, ER</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a:effectLst/>
                        </a:rPr>
                        <a:t>IOT, Project Oxford – Face API, “warm” data</a:t>
                      </a:r>
                      <a:endParaRPr lang="en-US" sz="1200" dirty="0">
                        <a:effectLst/>
                        <a:latin typeface="Calibri" panose="020F0502020204030204" pitchFamily="34" charset="0"/>
                      </a:endParaRPr>
                    </a:p>
                  </a:txBody>
                  <a:tcPr marL="10267" marR="10267" marT="10267" marB="10267"/>
                </a:tc>
                <a:extLst>
                  <a:ext uri="{0D108BD9-81ED-4DB2-BD59-A6C34878D82A}">
                    <a16:rowId xmlns:a16="http://schemas.microsoft.com/office/drawing/2014/main" xmlns="" val="2845956604"/>
                  </a:ext>
                </a:extLst>
              </a:tr>
            </a:tbl>
          </a:graphicData>
        </a:graphic>
      </p:graphicFrame>
      <p:sp>
        <p:nvSpPr>
          <p:cNvPr id="7" name="TextBox 6"/>
          <p:cNvSpPr txBox="1"/>
          <p:nvPr/>
        </p:nvSpPr>
        <p:spPr>
          <a:xfrm>
            <a:off x="274638" y="1254008"/>
            <a:ext cx="5540945"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smtClean="0">
                <a:gradFill>
                  <a:gsLst>
                    <a:gs pos="2917">
                      <a:schemeClr val="tx1"/>
                    </a:gs>
                    <a:gs pos="30000">
                      <a:schemeClr val="tx1"/>
                    </a:gs>
                  </a:gsLst>
                  <a:lin ang="5400000" scaled="0"/>
                </a:gradFill>
              </a:rPr>
              <a:t>CAUSES: Services Quality</a:t>
            </a:r>
          </a:p>
        </p:txBody>
      </p:sp>
    </p:spTree>
    <p:extLst>
      <p:ext uri="{BB962C8B-B14F-4D97-AF65-F5344CB8AC3E}">
        <p14:creationId xmlns:p14="http://schemas.microsoft.com/office/powerpoint/2010/main" val="139644523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64964"/>
            <a:ext cx="10698161" cy="1097302"/>
          </a:xfrm>
        </p:spPr>
        <p:txBody>
          <a:bodyPr/>
          <a:lstStyle/>
          <a:p>
            <a:r>
              <a:rPr lang="en-US" dirty="0" smtClean="0"/>
              <a:t>Challenges </a:t>
            </a:r>
            <a:r>
              <a:rPr lang="en-US" dirty="0"/>
              <a:t>&amp; Opportunities</a:t>
            </a:r>
          </a:p>
        </p:txBody>
      </p:sp>
      <p:sp>
        <p:nvSpPr>
          <p:cNvPr id="5" name="TextBox 4"/>
          <p:cNvSpPr txBox="1"/>
          <p:nvPr/>
        </p:nvSpPr>
        <p:spPr>
          <a:xfrm>
            <a:off x="274638" y="1254008"/>
            <a:ext cx="8137842"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CAUSES: Services/Feature </a:t>
            </a:r>
            <a:r>
              <a:rPr lang="en-US" sz="3600" dirty="0" smtClean="0">
                <a:gradFill>
                  <a:gsLst>
                    <a:gs pos="2917">
                      <a:schemeClr val="tx1"/>
                    </a:gs>
                    <a:gs pos="30000">
                      <a:schemeClr val="tx1"/>
                    </a:gs>
                  </a:gsLst>
                  <a:lin ang="5400000" scaled="0"/>
                </a:gradFill>
              </a:rPr>
              <a:t>Symmetry</a:t>
            </a:r>
          </a:p>
        </p:txBody>
      </p:sp>
      <p:graphicFrame>
        <p:nvGraphicFramePr>
          <p:cNvPr id="8" name="Table 7"/>
          <p:cNvGraphicFramePr>
            <a:graphicFrameLocks noGrp="1"/>
          </p:cNvGraphicFramePr>
          <p:nvPr>
            <p:extLst>
              <p:ext uri="{D42A27DB-BD31-4B8C-83A1-F6EECF244321}">
                <p14:modId xmlns:p14="http://schemas.microsoft.com/office/powerpoint/2010/main" val="2198124640"/>
              </p:ext>
            </p:extLst>
          </p:nvPr>
        </p:nvGraphicFramePr>
        <p:xfrm>
          <a:off x="438913" y="2362815"/>
          <a:ext cx="11675059" cy="3456112"/>
        </p:xfrm>
        <a:graphic>
          <a:graphicData uri="http://schemas.openxmlformats.org/drawingml/2006/table">
            <a:tbl>
              <a:tblPr firstRow="1" firstCol="1" bandRow="1">
                <a:tableStyleId>{D113A9D2-9D6B-4929-AA2D-F23B5EE8CBE7}</a:tableStyleId>
              </a:tblPr>
              <a:tblGrid>
                <a:gridCol w="4079196">
                  <a:extLst>
                    <a:ext uri="{9D8B030D-6E8A-4147-A177-3AD203B41FA5}">
                      <a16:colId xmlns:a16="http://schemas.microsoft.com/office/drawing/2014/main" xmlns="" val="762261242"/>
                    </a:ext>
                  </a:extLst>
                </a:gridCol>
                <a:gridCol w="3983052">
                  <a:extLst>
                    <a:ext uri="{9D8B030D-6E8A-4147-A177-3AD203B41FA5}">
                      <a16:colId xmlns:a16="http://schemas.microsoft.com/office/drawing/2014/main" xmlns="" val="2493697058"/>
                    </a:ext>
                  </a:extLst>
                </a:gridCol>
                <a:gridCol w="3612811">
                  <a:extLst>
                    <a:ext uri="{9D8B030D-6E8A-4147-A177-3AD203B41FA5}">
                      <a16:colId xmlns:a16="http://schemas.microsoft.com/office/drawing/2014/main" xmlns="" val="832647715"/>
                    </a:ext>
                  </a:extLst>
                </a:gridCol>
              </a:tblGrid>
              <a:tr h="171587">
                <a:tc>
                  <a:txBody>
                    <a:bodyPr/>
                    <a:lstStyle/>
                    <a:p>
                      <a:pPr marL="0" marR="0" fontAlgn="t">
                        <a:spcBef>
                          <a:spcPts val="0"/>
                        </a:spcBef>
                        <a:spcAft>
                          <a:spcPts val="0"/>
                        </a:spcAft>
                      </a:pPr>
                      <a:r>
                        <a:rPr lang="en-US" sz="1200">
                          <a:effectLst/>
                        </a:rPr>
                        <a:t>Customer Name</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a:effectLst/>
                        </a:rPr>
                        <a:t>Key Challenge/ask</a:t>
                      </a:r>
                      <a:endParaRPr lang="en-US" sz="1200" dirty="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a:effectLst/>
                        </a:rPr>
                        <a:t>Opportunity </a:t>
                      </a:r>
                      <a:endParaRPr lang="en-US" sz="1200">
                        <a:effectLst/>
                        <a:latin typeface="Calibri" panose="020F0502020204030204" pitchFamily="34" charset="0"/>
                      </a:endParaRPr>
                    </a:p>
                  </a:txBody>
                  <a:tcPr marL="10267" marR="10267" marT="10267" marB="10267"/>
                </a:tc>
                <a:extLst>
                  <a:ext uri="{0D108BD9-81ED-4DB2-BD59-A6C34878D82A}">
                    <a16:rowId xmlns:a16="http://schemas.microsoft.com/office/drawing/2014/main" xmlns="" val="3038930746"/>
                  </a:ext>
                </a:extLst>
              </a:tr>
              <a:tr h="320831">
                <a:tc>
                  <a:txBody>
                    <a:bodyPr/>
                    <a:lstStyle/>
                    <a:p>
                      <a:pPr marL="0" marR="0" fontAlgn="t">
                        <a:spcBef>
                          <a:spcPts val="0"/>
                        </a:spcBef>
                        <a:spcAft>
                          <a:spcPts val="0"/>
                        </a:spcAft>
                      </a:pPr>
                      <a:r>
                        <a:rPr lang="en-US" sz="1200" dirty="0" err="1">
                          <a:effectLst/>
                        </a:rPr>
                        <a:t>abbottcn</a:t>
                      </a:r>
                      <a:r>
                        <a:rPr lang="en-US" sz="1200" dirty="0">
                          <a:effectLst/>
                        </a:rPr>
                        <a:t>(</a:t>
                      </a:r>
                      <a:r>
                        <a:rPr lang="zh-CN" sz="1200" dirty="0">
                          <a:effectLst/>
                        </a:rPr>
                        <a:t>雅培贸易</a:t>
                      </a:r>
                      <a:r>
                        <a:rPr lang="en-US" sz="1200" dirty="0">
                          <a:effectLst/>
                        </a:rPr>
                        <a:t>(</a:t>
                      </a:r>
                      <a:r>
                        <a:rPr lang="zh-CN" sz="1200" dirty="0">
                          <a:effectLst/>
                        </a:rPr>
                        <a:t>上海</a:t>
                      </a:r>
                      <a:r>
                        <a:rPr lang="en-US" sz="1200" dirty="0">
                          <a:effectLst/>
                        </a:rPr>
                        <a:t>)</a:t>
                      </a:r>
                      <a:r>
                        <a:rPr lang="zh-CN" sz="1200" dirty="0">
                          <a:effectLst/>
                        </a:rPr>
                        <a:t>有限公司</a:t>
                      </a:r>
                      <a:r>
                        <a:rPr lang="en-US" sz="1200" dirty="0">
                          <a:effectLst/>
                        </a:rPr>
                        <a:t>)</a:t>
                      </a:r>
                    </a:p>
                  </a:txBody>
                  <a:tcPr marL="10267" marR="10267" marT="10267" marB="10267"/>
                </a:tc>
                <a:tc>
                  <a:txBody>
                    <a:bodyPr/>
                    <a:lstStyle/>
                    <a:p>
                      <a:pPr marL="0" marR="0" fontAlgn="t">
                        <a:spcBef>
                          <a:spcPts val="0"/>
                        </a:spcBef>
                        <a:spcAft>
                          <a:spcPts val="0"/>
                        </a:spcAft>
                      </a:pPr>
                      <a:r>
                        <a:rPr lang="en-US" sz="1200">
                          <a:effectLst/>
                        </a:rPr>
                        <a:t>Poor  built-in SQL DB devops experience is a blocker due to delay of lbiza portal. PowerShell is not user friendly.</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a:effectLst/>
                        </a:rPr>
                        <a:t>Core CRM system SQL DB PaaS migration</a:t>
                      </a:r>
                      <a:endParaRPr lang="en-US" sz="1200" dirty="0">
                        <a:effectLst/>
                        <a:latin typeface="Calibri" panose="020F0502020204030204" pitchFamily="34" charset="0"/>
                      </a:endParaRPr>
                    </a:p>
                  </a:txBody>
                  <a:tcPr marL="10267" marR="10267" marT="10267" marB="10267"/>
                </a:tc>
                <a:extLst>
                  <a:ext uri="{0D108BD9-81ED-4DB2-BD59-A6C34878D82A}">
                    <a16:rowId xmlns:a16="http://schemas.microsoft.com/office/drawing/2014/main" xmlns="" val="2512722556"/>
                  </a:ext>
                </a:extLst>
              </a:tr>
              <a:tr h="320831">
                <a:tc>
                  <a:txBody>
                    <a:bodyPr/>
                    <a:lstStyle/>
                    <a:p>
                      <a:pPr marL="0" marR="0" fontAlgn="t">
                        <a:spcBef>
                          <a:spcPts val="0"/>
                        </a:spcBef>
                        <a:spcAft>
                          <a:spcPts val="0"/>
                        </a:spcAft>
                      </a:pPr>
                      <a:r>
                        <a:rPr lang="en-US" sz="1200" dirty="0" smtClean="0">
                          <a:effectLst/>
                        </a:rPr>
                        <a:t>Coke</a:t>
                      </a:r>
                    </a:p>
                    <a:p>
                      <a:pPr marL="0" marR="0" fontAlgn="t">
                        <a:spcBef>
                          <a:spcPts val="0"/>
                        </a:spcBef>
                        <a:spcAft>
                          <a:spcPts val="0"/>
                        </a:spcAft>
                      </a:pPr>
                      <a:r>
                        <a:rPr lang="en-US" sz="1200" dirty="0" smtClean="0">
                          <a:effectLst/>
                        </a:rPr>
                        <a:t>(</a:t>
                      </a:r>
                      <a:r>
                        <a:rPr lang="zh-CN" sz="1200" dirty="0">
                          <a:effectLst/>
                        </a:rPr>
                        <a:t>可口可乐饮料（上海）有限公司</a:t>
                      </a:r>
                      <a:r>
                        <a:rPr lang="en-US" sz="1200" dirty="0">
                          <a:effectLst/>
                        </a:rPr>
                        <a:t>)</a:t>
                      </a:r>
                    </a:p>
                  </a:txBody>
                  <a:tcPr marL="10267" marR="10267" marT="10267" marB="10267"/>
                </a:tc>
                <a:tc>
                  <a:txBody>
                    <a:bodyPr/>
                    <a:lstStyle/>
                    <a:p>
                      <a:pPr marL="0" marR="0" fontAlgn="t">
                        <a:spcBef>
                          <a:spcPts val="0"/>
                        </a:spcBef>
                        <a:spcAft>
                          <a:spcPts val="0"/>
                        </a:spcAft>
                      </a:pPr>
                      <a:r>
                        <a:rPr lang="en-US" sz="1200">
                          <a:effectLst/>
                        </a:rPr>
                        <a:t>AWS compete for SAP system on Coke BIG (Bottler Investment Group)</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err="1">
                          <a:effectLst/>
                        </a:rPr>
                        <a:t>Redis</a:t>
                      </a:r>
                      <a:r>
                        <a:rPr lang="en-US" sz="1200" dirty="0">
                          <a:effectLst/>
                        </a:rPr>
                        <a:t> cache, MySQL PaaS, Media service and </a:t>
                      </a:r>
                      <a:r>
                        <a:rPr lang="en-US" sz="1200" dirty="0" err="1">
                          <a:effectLst/>
                        </a:rPr>
                        <a:t>Storsimple</a:t>
                      </a:r>
                      <a:r>
                        <a:rPr lang="en-US" sz="1200" dirty="0">
                          <a:effectLst/>
                        </a:rPr>
                        <a:t> adoption/migration </a:t>
                      </a:r>
                      <a:endParaRPr lang="en-US" sz="1200" dirty="0">
                        <a:effectLst/>
                        <a:latin typeface="Calibri" panose="020F0502020204030204" pitchFamily="34" charset="0"/>
                      </a:endParaRPr>
                    </a:p>
                  </a:txBody>
                  <a:tcPr marL="10267" marR="10267" marT="10267" marB="10267"/>
                </a:tc>
                <a:extLst>
                  <a:ext uri="{0D108BD9-81ED-4DB2-BD59-A6C34878D82A}">
                    <a16:rowId xmlns:a16="http://schemas.microsoft.com/office/drawing/2014/main" xmlns="" val="3135975190"/>
                  </a:ext>
                </a:extLst>
              </a:tr>
              <a:tr h="320831">
                <a:tc>
                  <a:txBody>
                    <a:bodyPr/>
                    <a:lstStyle/>
                    <a:p>
                      <a:pPr marL="0" marR="0" fontAlgn="t">
                        <a:spcBef>
                          <a:spcPts val="0"/>
                        </a:spcBef>
                        <a:spcAft>
                          <a:spcPts val="0"/>
                        </a:spcAft>
                      </a:pPr>
                      <a:r>
                        <a:rPr lang="en-US" sz="1200" dirty="0">
                          <a:effectLst/>
                        </a:rPr>
                        <a:t>h3c(</a:t>
                      </a:r>
                      <a:r>
                        <a:rPr lang="zh-CN" sz="1200" dirty="0">
                          <a:effectLst/>
                        </a:rPr>
                        <a:t>杭州华三通信技术有限公司</a:t>
                      </a:r>
                      <a:r>
                        <a:rPr lang="en-US" sz="1200" dirty="0">
                          <a:effectLst/>
                        </a:rPr>
                        <a:t>)</a:t>
                      </a:r>
                    </a:p>
                  </a:txBody>
                  <a:tcPr marL="10267" marR="10267" marT="10267" marB="10267"/>
                </a:tc>
                <a:tc>
                  <a:txBody>
                    <a:bodyPr/>
                    <a:lstStyle/>
                    <a:p>
                      <a:pPr marL="0" marR="0" fontAlgn="t">
                        <a:spcBef>
                          <a:spcPts val="0"/>
                        </a:spcBef>
                        <a:spcAft>
                          <a:spcPts val="0"/>
                        </a:spcAft>
                      </a:pPr>
                      <a:r>
                        <a:rPr lang="en-US" sz="1200">
                          <a:effectLst/>
                        </a:rPr>
                        <a:t>Demanding on virtual Network: IP Forwarding, App Gateway: SSL Offload</a:t>
                      </a:r>
                    </a:p>
                    <a:p>
                      <a:pPr marL="0" marR="0" fontAlgn="t">
                        <a:spcBef>
                          <a:spcPts val="0"/>
                        </a:spcBef>
                        <a:spcAft>
                          <a:spcPts val="0"/>
                        </a:spcAft>
                      </a:pPr>
                      <a:r>
                        <a:rPr lang="en-US" sz="1200">
                          <a:effectLst/>
                        </a:rPr>
                        <a:t>Aliyun, Tencent cloud pricing compete</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a:effectLst/>
                        </a:rPr>
                        <a:t>Wi-Fi device IOT service with Azure IOT suite (event hub, HDI, machine learning, storage)</a:t>
                      </a:r>
                      <a:endParaRPr lang="en-US" sz="1200">
                        <a:effectLst/>
                        <a:latin typeface="Calibri" panose="020F0502020204030204" pitchFamily="34" charset="0"/>
                      </a:endParaRPr>
                    </a:p>
                  </a:txBody>
                  <a:tcPr marL="10267" marR="10267" marT="10267" marB="10267"/>
                </a:tc>
                <a:extLst>
                  <a:ext uri="{0D108BD9-81ED-4DB2-BD59-A6C34878D82A}">
                    <a16:rowId xmlns:a16="http://schemas.microsoft.com/office/drawing/2014/main" xmlns="" val="1098387976"/>
                  </a:ext>
                </a:extLst>
              </a:tr>
              <a:tr h="470074">
                <a:tc>
                  <a:txBody>
                    <a:bodyPr/>
                    <a:lstStyle/>
                    <a:p>
                      <a:pPr marL="0" marR="0" fontAlgn="t">
                        <a:spcBef>
                          <a:spcPts val="0"/>
                        </a:spcBef>
                        <a:spcAft>
                          <a:spcPts val="0"/>
                        </a:spcAft>
                      </a:pPr>
                      <a:r>
                        <a:rPr lang="en-US" sz="1200" dirty="0" err="1">
                          <a:effectLst/>
                        </a:rPr>
                        <a:t>hisense</a:t>
                      </a:r>
                      <a:r>
                        <a:rPr lang="en-US" sz="1200" dirty="0">
                          <a:effectLst/>
                        </a:rPr>
                        <a:t>(</a:t>
                      </a:r>
                      <a:r>
                        <a:rPr lang="zh-CN" sz="1200" dirty="0">
                          <a:effectLst/>
                        </a:rPr>
                        <a:t>青岛海信传媒网络技术有限公司</a:t>
                      </a:r>
                      <a:r>
                        <a:rPr lang="en-US" sz="1200" dirty="0">
                          <a:effectLst/>
                        </a:rPr>
                        <a:t>)</a:t>
                      </a:r>
                    </a:p>
                  </a:txBody>
                  <a:tcPr marL="10267" marR="10267" marT="10267" marB="10267"/>
                </a:tc>
                <a:tc>
                  <a:txBody>
                    <a:bodyPr/>
                    <a:lstStyle/>
                    <a:p>
                      <a:pPr marL="0" marR="0" fontAlgn="t">
                        <a:spcBef>
                          <a:spcPts val="0"/>
                        </a:spcBef>
                        <a:spcAft>
                          <a:spcPts val="0"/>
                        </a:spcAft>
                      </a:pPr>
                      <a:r>
                        <a:rPr lang="en-US" sz="1200">
                          <a:effectLst/>
                        </a:rPr>
                        <a:t>Oracle DW migration to HDI</a:t>
                      </a:r>
                    </a:p>
                    <a:p>
                      <a:pPr marL="0" marR="0" fontAlgn="t">
                        <a:spcBef>
                          <a:spcPts val="0"/>
                        </a:spcBef>
                        <a:spcAft>
                          <a:spcPts val="0"/>
                        </a:spcAft>
                      </a:pPr>
                      <a:r>
                        <a:rPr lang="en-US" sz="1200">
                          <a:effectLst/>
                        </a:rPr>
                        <a:t>Lacking of services such as Azure Machine Learning, Azure DocumentDB, Azure HDInsight(Linux based), Azure Data Factory, PowerBI.</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a:effectLst/>
                        </a:rPr>
                        <a:t>Smart device, smart homw</a:t>
                      </a:r>
                      <a:endParaRPr lang="en-US" sz="1200">
                        <a:effectLst/>
                        <a:latin typeface="Calibri" panose="020F0502020204030204" pitchFamily="34" charset="0"/>
                      </a:endParaRPr>
                    </a:p>
                  </a:txBody>
                  <a:tcPr marL="10267" marR="10267" marT="10267" marB="10267"/>
                </a:tc>
                <a:extLst>
                  <a:ext uri="{0D108BD9-81ED-4DB2-BD59-A6C34878D82A}">
                    <a16:rowId xmlns:a16="http://schemas.microsoft.com/office/drawing/2014/main" xmlns="" val="2271701822"/>
                  </a:ext>
                </a:extLst>
              </a:tr>
              <a:tr h="171587">
                <a:tc>
                  <a:txBody>
                    <a:bodyPr/>
                    <a:lstStyle/>
                    <a:p>
                      <a:pPr marL="0" marR="0" fontAlgn="t">
                        <a:spcBef>
                          <a:spcPts val="0"/>
                        </a:spcBef>
                        <a:spcAft>
                          <a:spcPts val="0"/>
                        </a:spcAft>
                      </a:pPr>
                      <a:r>
                        <a:rPr lang="en-US" sz="1200" dirty="0" err="1">
                          <a:effectLst/>
                        </a:rPr>
                        <a:t>loreal</a:t>
                      </a:r>
                      <a:r>
                        <a:rPr lang="en-US" sz="1200" dirty="0">
                          <a:effectLst/>
                        </a:rPr>
                        <a:t>(</a:t>
                      </a:r>
                      <a:r>
                        <a:rPr lang="zh-CN" sz="1200" dirty="0">
                          <a:effectLst/>
                        </a:rPr>
                        <a:t>欧莱雅（中国）有限公司</a:t>
                      </a:r>
                      <a:r>
                        <a:rPr lang="en-US" sz="1200" dirty="0">
                          <a:effectLst/>
                        </a:rPr>
                        <a:t>)</a:t>
                      </a:r>
                    </a:p>
                  </a:txBody>
                  <a:tcPr marL="10267" marR="10267" marT="10267" marB="10267"/>
                </a:tc>
                <a:tc>
                  <a:txBody>
                    <a:bodyPr/>
                    <a:lstStyle/>
                    <a:p>
                      <a:pPr marL="0" marR="0" fontAlgn="t">
                        <a:spcBef>
                          <a:spcPts val="0"/>
                        </a:spcBef>
                        <a:spcAft>
                          <a:spcPts val="0"/>
                        </a:spcAft>
                      </a:pPr>
                      <a:r>
                        <a:rPr lang="en-US" sz="1200">
                          <a:effectLst/>
                        </a:rPr>
                        <a:t>SH ER dependency </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a:effectLst/>
                        </a:rPr>
                        <a:t>Websites, SQL DB migration, Project Oxford – Face API</a:t>
                      </a:r>
                      <a:endParaRPr lang="en-US" sz="1200">
                        <a:effectLst/>
                        <a:latin typeface="Calibri" panose="020F0502020204030204" pitchFamily="34" charset="0"/>
                      </a:endParaRPr>
                    </a:p>
                  </a:txBody>
                  <a:tcPr marL="10267" marR="10267" marT="10267" marB="10267"/>
                </a:tc>
                <a:extLst>
                  <a:ext uri="{0D108BD9-81ED-4DB2-BD59-A6C34878D82A}">
                    <a16:rowId xmlns:a16="http://schemas.microsoft.com/office/drawing/2014/main" xmlns="" val="2568716420"/>
                  </a:ext>
                </a:extLst>
              </a:tr>
              <a:tr h="320831">
                <a:tc>
                  <a:txBody>
                    <a:bodyPr/>
                    <a:lstStyle/>
                    <a:p>
                      <a:pPr marL="0" marR="0" fontAlgn="t">
                        <a:spcBef>
                          <a:spcPts val="0"/>
                        </a:spcBef>
                        <a:spcAft>
                          <a:spcPts val="0"/>
                        </a:spcAft>
                      </a:pPr>
                      <a:r>
                        <a:rPr lang="en-US" sz="1200" dirty="0" err="1">
                          <a:effectLst/>
                        </a:rPr>
                        <a:t>marykay</a:t>
                      </a:r>
                      <a:r>
                        <a:rPr lang="en-US" sz="1200" dirty="0">
                          <a:effectLst/>
                        </a:rPr>
                        <a:t>(</a:t>
                      </a:r>
                      <a:r>
                        <a:rPr lang="zh-CN" sz="1200" dirty="0">
                          <a:effectLst/>
                        </a:rPr>
                        <a:t>玫琳凯（中国）化妆品有限公司</a:t>
                      </a:r>
                      <a:r>
                        <a:rPr lang="en-US" sz="1200" dirty="0">
                          <a:effectLst/>
                        </a:rPr>
                        <a:t>)</a:t>
                      </a:r>
                    </a:p>
                  </a:txBody>
                  <a:tcPr marL="10267" marR="10267" marT="10267" marB="10267"/>
                </a:tc>
                <a:tc>
                  <a:txBody>
                    <a:bodyPr/>
                    <a:lstStyle/>
                    <a:p>
                      <a:pPr marL="0" marR="0" fontAlgn="t">
                        <a:spcBef>
                          <a:spcPts val="0"/>
                        </a:spcBef>
                        <a:spcAft>
                          <a:spcPts val="0"/>
                        </a:spcAft>
                      </a:pPr>
                      <a:r>
                        <a:rPr lang="en-US" sz="1200">
                          <a:effectLst/>
                        </a:rPr>
                        <a:t>Need verified Barracuda Firewall, SH ER support for virtual appliance</a:t>
                      </a:r>
                    </a:p>
                    <a:p>
                      <a:pPr marL="0" marR="0" fontAlgn="t">
                        <a:spcBef>
                          <a:spcPts val="0"/>
                        </a:spcBef>
                        <a:spcAft>
                          <a:spcPts val="0"/>
                        </a:spcAft>
                      </a:pPr>
                      <a:r>
                        <a:rPr lang="en-US" sz="1200">
                          <a:effectLst/>
                        </a:rPr>
                        <a:t>Need RBAC (VM, Cloud Services, HDI)</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a:effectLst/>
                        </a:rPr>
                        <a:t>HDI, Project Oxford – Face API</a:t>
                      </a:r>
                      <a:endParaRPr lang="en-US" sz="1200">
                        <a:effectLst/>
                        <a:latin typeface="Calibri" panose="020F0502020204030204" pitchFamily="34" charset="0"/>
                      </a:endParaRPr>
                    </a:p>
                  </a:txBody>
                  <a:tcPr marL="10267" marR="10267" marT="10267" marB="10267"/>
                </a:tc>
                <a:extLst>
                  <a:ext uri="{0D108BD9-81ED-4DB2-BD59-A6C34878D82A}">
                    <a16:rowId xmlns:a16="http://schemas.microsoft.com/office/drawing/2014/main" xmlns="" val="3992146666"/>
                  </a:ext>
                </a:extLst>
              </a:tr>
              <a:tr h="171587">
                <a:tc>
                  <a:txBody>
                    <a:bodyPr/>
                    <a:lstStyle/>
                    <a:p>
                      <a:pPr marL="0" marR="0" fontAlgn="t">
                        <a:spcBef>
                          <a:spcPts val="0"/>
                        </a:spcBef>
                        <a:spcAft>
                          <a:spcPts val="0"/>
                        </a:spcAft>
                      </a:pPr>
                      <a:r>
                        <a:rPr lang="en-US" sz="1200" dirty="0">
                          <a:effectLst/>
                        </a:rPr>
                        <a:t>Xiaomi</a:t>
                      </a:r>
                      <a:endParaRPr lang="en-US" sz="1200" dirty="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a:effectLst/>
                        </a:rPr>
                        <a:t>MFA, CNNIC certificate, performance, ER</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a:effectLst/>
                        </a:rPr>
                        <a:t>IOT, Project Oxford – Face API, “warm” data</a:t>
                      </a:r>
                      <a:endParaRPr lang="en-US" sz="1200" dirty="0">
                        <a:effectLst/>
                        <a:latin typeface="Calibri" panose="020F0502020204030204" pitchFamily="34" charset="0"/>
                      </a:endParaRPr>
                    </a:p>
                  </a:txBody>
                  <a:tcPr marL="10267" marR="10267" marT="10267" marB="10267"/>
                </a:tc>
                <a:extLst>
                  <a:ext uri="{0D108BD9-81ED-4DB2-BD59-A6C34878D82A}">
                    <a16:rowId xmlns:a16="http://schemas.microsoft.com/office/drawing/2014/main" xmlns="" val="2845956604"/>
                  </a:ext>
                </a:extLst>
              </a:tr>
            </a:tbl>
          </a:graphicData>
        </a:graphic>
      </p:graphicFrame>
    </p:spTree>
    <p:extLst>
      <p:ext uri="{BB962C8B-B14F-4D97-AF65-F5344CB8AC3E}">
        <p14:creationId xmlns:p14="http://schemas.microsoft.com/office/powerpoint/2010/main" val="21744256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64964"/>
            <a:ext cx="10573803" cy="1097302"/>
          </a:xfrm>
        </p:spPr>
        <p:txBody>
          <a:bodyPr/>
          <a:lstStyle/>
          <a:p>
            <a:r>
              <a:rPr lang="en-US" dirty="0" smtClean="0"/>
              <a:t>Challenges </a:t>
            </a:r>
            <a:r>
              <a:rPr lang="en-US" dirty="0"/>
              <a:t>&amp; Opportunities</a:t>
            </a:r>
          </a:p>
        </p:txBody>
      </p:sp>
      <p:sp>
        <p:nvSpPr>
          <p:cNvPr id="4" name="TextBox 3"/>
          <p:cNvSpPr txBox="1"/>
          <p:nvPr/>
        </p:nvSpPr>
        <p:spPr>
          <a:xfrm>
            <a:off x="274638" y="1254008"/>
            <a:ext cx="8137842"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CAUSES: </a:t>
            </a:r>
            <a:r>
              <a:rPr lang="en-US" sz="3600" dirty="0" smtClean="0">
                <a:gradFill>
                  <a:gsLst>
                    <a:gs pos="2917">
                      <a:schemeClr val="tx1"/>
                    </a:gs>
                    <a:gs pos="30000">
                      <a:schemeClr val="tx1"/>
                    </a:gs>
                  </a:gsLst>
                  <a:lin ang="5400000" scaled="0"/>
                </a:gradFill>
              </a:rPr>
              <a:t>New Features Request</a:t>
            </a:r>
          </a:p>
        </p:txBody>
      </p:sp>
      <p:graphicFrame>
        <p:nvGraphicFramePr>
          <p:cNvPr id="5" name="Table 4"/>
          <p:cNvGraphicFramePr>
            <a:graphicFrameLocks noGrp="1"/>
          </p:cNvGraphicFramePr>
          <p:nvPr>
            <p:extLst>
              <p:ext uri="{D42A27DB-BD31-4B8C-83A1-F6EECF244321}">
                <p14:modId xmlns:p14="http://schemas.microsoft.com/office/powerpoint/2010/main" val="3820537056"/>
              </p:ext>
            </p:extLst>
          </p:nvPr>
        </p:nvGraphicFramePr>
        <p:xfrm>
          <a:off x="438913" y="2370130"/>
          <a:ext cx="11675058" cy="3069818"/>
        </p:xfrm>
        <a:graphic>
          <a:graphicData uri="http://schemas.openxmlformats.org/drawingml/2006/table">
            <a:tbl>
              <a:tblPr firstRow="1" firstCol="1" bandRow="1">
                <a:tableStyleId>{D113A9D2-9D6B-4929-AA2D-F23B5EE8CBE7}</a:tableStyleId>
              </a:tblPr>
              <a:tblGrid>
                <a:gridCol w="4079195">
                  <a:extLst>
                    <a:ext uri="{9D8B030D-6E8A-4147-A177-3AD203B41FA5}">
                      <a16:colId xmlns:a16="http://schemas.microsoft.com/office/drawing/2014/main" xmlns="" val="762261242"/>
                    </a:ext>
                  </a:extLst>
                </a:gridCol>
                <a:gridCol w="3983052">
                  <a:extLst>
                    <a:ext uri="{9D8B030D-6E8A-4147-A177-3AD203B41FA5}">
                      <a16:colId xmlns:a16="http://schemas.microsoft.com/office/drawing/2014/main" xmlns="" val="2493697058"/>
                    </a:ext>
                  </a:extLst>
                </a:gridCol>
                <a:gridCol w="3612811">
                  <a:extLst>
                    <a:ext uri="{9D8B030D-6E8A-4147-A177-3AD203B41FA5}">
                      <a16:colId xmlns:a16="http://schemas.microsoft.com/office/drawing/2014/main" xmlns="" val="832647715"/>
                    </a:ext>
                  </a:extLst>
                </a:gridCol>
              </a:tblGrid>
              <a:tr h="171587">
                <a:tc>
                  <a:txBody>
                    <a:bodyPr/>
                    <a:lstStyle/>
                    <a:p>
                      <a:pPr marL="0" marR="0" fontAlgn="t">
                        <a:spcBef>
                          <a:spcPts val="0"/>
                        </a:spcBef>
                        <a:spcAft>
                          <a:spcPts val="0"/>
                        </a:spcAft>
                      </a:pPr>
                      <a:r>
                        <a:rPr lang="en-US" sz="1200">
                          <a:effectLst/>
                        </a:rPr>
                        <a:t>Customer Name</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a:effectLst/>
                        </a:rPr>
                        <a:t>Key Challenge/ask</a:t>
                      </a:r>
                      <a:endParaRPr lang="en-US" sz="1200" dirty="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a:effectLst/>
                        </a:rPr>
                        <a:t>Opportunity </a:t>
                      </a:r>
                      <a:endParaRPr lang="en-US" sz="1200">
                        <a:effectLst/>
                        <a:latin typeface="Calibri" panose="020F0502020204030204" pitchFamily="34" charset="0"/>
                      </a:endParaRPr>
                    </a:p>
                  </a:txBody>
                  <a:tcPr marL="10267" marR="10267" marT="10267" marB="10267"/>
                </a:tc>
                <a:extLst>
                  <a:ext uri="{0D108BD9-81ED-4DB2-BD59-A6C34878D82A}">
                    <a16:rowId xmlns:a16="http://schemas.microsoft.com/office/drawing/2014/main" xmlns="" val="3038930746"/>
                  </a:ext>
                </a:extLst>
              </a:tr>
              <a:tr h="320831">
                <a:tc>
                  <a:txBody>
                    <a:bodyPr/>
                    <a:lstStyle/>
                    <a:p>
                      <a:pPr marL="0" marR="0" fontAlgn="t">
                        <a:spcBef>
                          <a:spcPts val="0"/>
                        </a:spcBef>
                        <a:spcAft>
                          <a:spcPts val="0"/>
                        </a:spcAft>
                      </a:pPr>
                      <a:r>
                        <a:rPr lang="en-US" sz="1200" dirty="0">
                          <a:effectLst/>
                        </a:rPr>
                        <a:t>centaur(</a:t>
                      </a:r>
                      <a:r>
                        <a:rPr lang="zh-CN" sz="1200" dirty="0">
                          <a:effectLst/>
                        </a:rPr>
                        <a:t>北京圣特尔科技发展有限公司</a:t>
                      </a:r>
                      <a:r>
                        <a:rPr lang="en-US" sz="1200" dirty="0">
                          <a:effectLst/>
                        </a:rPr>
                        <a:t>)</a:t>
                      </a:r>
                    </a:p>
                  </a:txBody>
                  <a:tcPr marL="10267" marR="10267" marT="10267" marB="10267"/>
                </a:tc>
                <a:tc>
                  <a:txBody>
                    <a:bodyPr/>
                    <a:lstStyle/>
                    <a:p>
                      <a:pPr marL="0" marR="0" fontAlgn="t">
                        <a:spcBef>
                          <a:spcPts val="0"/>
                        </a:spcBef>
                        <a:spcAft>
                          <a:spcPts val="0"/>
                        </a:spcAft>
                      </a:pPr>
                      <a:r>
                        <a:rPr lang="en-US" sz="1200">
                          <a:effectLst/>
                        </a:rPr>
                        <a:t>All single instance VMs without using HAS due to cost concern </a:t>
                      </a:r>
                    </a:p>
                    <a:p>
                      <a:pPr marL="0" marR="0" fontAlgn="t">
                        <a:spcBef>
                          <a:spcPts val="0"/>
                        </a:spcBef>
                        <a:spcAft>
                          <a:spcPts val="0"/>
                        </a:spcAft>
                      </a:pPr>
                      <a:r>
                        <a:rPr lang="en-US" sz="1200">
                          <a:effectLst/>
                        </a:rPr>
                        <a:t>3-part DB name support for SQL DB</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a:effectLst/>
                        </a:rPr>
                        <a:t>SQL DB/Malmo migration</a:t>
                      </a:r>
                      <a:endParaRPr lang="en-US" sz="1200" dirty="0">
                        <a:effectLst/>
                        <a:latin typeface="Calibri" panose="020F0502020204030204" pitchFamily="34" charset="0"/>
                      </a:endParaRPr>
                    </a:p>
                  </a:txBody>
                  <a:tcPr marL="10267" marR="10267" marT="10267" marB="10267"/>
                </a:tc>
                <a:extLst>
                  <a:ext uri="{0D108BD9-81ED-4DB2-BD59-A6C34878D82A}">
                    <a16:rowId xmlns:a16="http://schemas.microsoft.com/office/drawing/2014/main" xmlns="" val="1770392628"/>
                  </a:ext>
                </a:extLst>
              </a:tr>
              <a:tr h="470074">
                <a:tc>
                  <a:txBody>
                    <a:bodyPr/>
                    <a:lstStyle/>
                    <a:p>
                      <a:pPr marL="0" marR="0" fontAlgn="t">
                        <a:spcBef>
                          <a:spcPts val="0"/>
                        </a:spcBef>
                        <a:spcAft>
                          <a:spcPts val="0"/>
                        </a:spcAft>
                      </a:pPr>
                      <a:r>
                        <a:rPr lang="en-US" sz="1200" dirty="0" err="1" smtClean="0">
                          <a:effectLst/>
                        </a:rPr>
                        <a:t>Gmw</a:t>
                      </a:r>
                      <a:endParaRPr lang="en-US" sz="1200" dirty="0" smtClean="0">
                        <a:effectLst/>
                      </a:endParaRPr>
                    </a:p>
                    <a:p>
                      <a:pPr marL="0" marR="0" fontAlgn="t">
                        <a:spcBef>
                          <a:spcPts val="0"/>
                        </a:spcBef>
                        <a:spcAft>
                          <a:spcPts val="0"/>
                        </a:spcAft>
                      </a:pPr>
                      <a:r>
                        <a:rPr lang="en-US" sz="1200" dirty="0" smtClean="0">
                          <a:effectLst/>
                        </a:rPr>
                        <a:t>(</a:t>
                      </a:r>
                      <a:r>
                        <a:rPr lang="zh-CN" sz="1200" dirty="0">
                          <a:effectLst/>
                        </a:rPr>
                        <a:t>光明云</a:t>
                      </a:r>
                      <a:r>
                        <a:rPr lang="en-US" sz="1200" dirty="0">
                          <a:effectLst/>
                        </a:rPr>
                        <a:t> </a:t>
                      </a:r>
                      <a:r>
                        <a:rPr lang="zh-CN" sz="1200" dirty="0">
                          <a:effectLst/>
                        </a:rPr>
                        <a:t>（天津）</a:t>
                      </a:r>
                      <a:r>
                        <a:rPr lang="en-US" sz="1200" dirty="0">
                          <a:effectLst/>
                        </a:rPr>
                        <a:t> </a:t>
                      </a:r>
                      <a:r>
                        <a:rPr lang="zh-CN" sz="1200" dirty="0">
                          <a:effectLst/>
                        </a:rPr>
                        <a:t>科技有限公司</a:t>
                      </a:r>
                      <a:r>
                        <a:rPr lang="en-US" sz="1200" dirty="0">
                          <a:effectLst/>
                        </a:rPr>
                        <a:t> </a:t>
                      </a:r>
                      <a:r>
                        <a:rPr lang="zh-CN" sz="1200" dirty="0">
                          <a:effectLst/>
                        </a:rPr>
                        <a:t>（光明日报社</a:t>
                      </a:r>
                      <a:r>
                        <a:rPr lang="en-US" sz="1200" dirty="0">
                          <a:effectLst/>
                        </a:rPr>
                        <a:t> </a:t>
                      </a:r>
                      <a:r>
                        <a:rPr lang="zh-CN" sz="1200" dirty="0">
                          <a:effectLst/>
                        </a:rPr>
                        <a:t>光明网迁移项目）</a:t>
                      </a:r>
                      <a:r>
                        <a:rPr lang="en-US" sz="1200" dirty="0">
                          <a:effectLst/>
                        </a:rPr>
                        <a:t>)</a:t>
                      </a:r>
                    </a:p>
                  </a:txBody>
                  <a:tcPr marL="10267" marR="10267" marT="10267" marB="10267"/>
                </a:tc>
                <a:tc>
                  <a:txBody>
                    <a:bodyPr/>
                    <a:lstStyle/>
                    <a:p>
                      <a:pPr marL="0" marR="0" fontAlgn="t">
                        <a:spcBef>
                          <a:spcPts val="0"/>
                        </a:spcBef>
                        <a:spcAft>
                          <a:spcPts val="0"/>
                        </a:spcAft>
                      </a:pPr>
                      <a:r>
                        <a:rPr lang="en-US" sz="1200">
                          <a:effectLst/>
                        </a:rPr>
                        <a:t>Media service player support for broader devices (i.e. Android 4.3 and lower versions)</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a:effectLst/>
                        </a:rPr>
                        <a:t>Cloud service, MySQL PaaS and HDI PaaS adoption/migration for </a:t>
                      </a:r>
                      <a:r>
                        <a:rPr lang="zh-CN" sz="1200" dirty="0">
                          <a:effectLst/>
                        </a:rPr>
                        <a:t>“云端读报”</a:t>
                      </a:r>
                      <a:r>
                        <a:rPr lang="en-US" sz="1200" dirty="0">
                          <a:effectLst/>
                        </a:rPr>
                        <a:t> (Newspaper reading in cloud), social sentiment analysis system (</a:t>
                      </a:r>
                      <a:r>
                        <a:rPr lang="zh-CN" sz="1200" dirty="0">
                          <a:effectLst/>
                        </a:rPr>
                        <a:t>舆情分析系统</a:t>
                      </a:r>
                      <a:r>
                        <a:rPr lang="en-US" sz="1200" dirty="0">
                          <a:effectLst/>
                        </a:rPr>
                        <a:t>)</a:t>
                      </a:r>
                    </a:p>
                  </a:txBody>
                  <a:tcPr marL="10267" marR="10267" marT="10267" marB="10267"/>
                </a:tc>
                <a:extLst>
                  <a:ext uri="{0D108BD9-81ED-4DB2-BD59-A6C34878D82A}">
                    <a16:rowId xmlns:a16="http://schemas.microsoft.com/office/drawing/2014/main" xmlns="" val="599886459"/>
                  </a:ext>
                </a:extLst>
              </a:tr>
              <a:tr h="320831">
                <a:tc>
                  <a:txBody>
                    <a:bodyPr/>
                    <a:lstStyle/>
                    <a:p>
                      <a:pPr marL="0" marR="0" fontAlgn="t">
                        <a:spcBef>
                          <a:spcPts val="0"/>
                        </a:spcBef>
                        <a:spcAft>
                          <a:spcPts val="0"/>
                        </a:spcAft>
                      </a:pPr>
                      <a:r>
                        <a:rPr lang="en-US" sz="1200" dirty="0" err="1">
                          <a:effectLst/>
                        </a:rPr>
                        <a:t>iresearch</a:t>
                      </a:r>
                      <a:r>
                        <a:rPr lang="en-US" sz="1200" dirty="0">
                          <a:effectLst/>
                        </a:rPr>
                        <a:t>(</a:t>
                      </a:r>
                      <a:r>
                        <a:rPr lang="zh-CN" sz="1200" dirty="0">
                          <a:effectLst/>
                        </a:rPr>
                        <a:t>上海艾瑞市场咨询有限公司</a:t>
                      </a:r>
                      <a:r>
                        <a:rPr lang="en-US" sz="1200" dirty="0">
                          <a:effectLst/>
                        </a:rPr>
                        <a:t>)</a:t>
                      </a:r>
                    </a:p>
                  </a:txBody>
                  <a:tcPr marL="10267" marR="10267" marT="10267" marB="10267"/>
                </a:tc>
                <a:tc>
                  <a:txBody>
                    <a:bodyPr/>
                    <a:lstStyle/>
                    <a:p>
                      <a:pPr marL="0" marR="0" fontAlgn="t">
                        <a:spcBef>
                          <a:spcPts val="0"/>
                        </a:spcBef>
                        <a:spcAft>
                          <a:spcPts val="0"/>
                        </a:spcAft>
                      </a:pPr>
                      <a:r>
                        <a:rPr lang="en-US" sz="1200">
                          <a:effectLst/>
                        </a:rPr>
                        <a:t>SQL compatibility due to lacking of SQL DB features (cross DB read &amp; write, Agent job, UTC+8 timezone</a:t>
                      </a:r>
                      <a:r>
                        <a:rPr lang="en-US" sz="1200" u="sng">
                          <a:effectLst/>
                        </a:rPr>
                        <a:t>)</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a:effectLst/>
                        </a:rPr>
                        <a:t>Websites and SQLDB migration</a:t>
                      </a:r>
                      <a:endParaRPr lang="en-US" sz="1200" dirty="0">
                        <a:effectLst/>
                        <a:latin typeface="Calibri" panose="020F0502020204030204" pitchFamily="34" charset="0"/>
                      </a:endParaRPr>
                    </a:p>
                  </a:txBody>
                  <a:tcPr marL="10267" marR="10267" marT="10267" marB="10267"/>
                </a:tc>
                <a:extLst>
                  <a:ext uri="{0D108BD9-81ED-4DB2-BD59-A6C34878D82A}">
                    <a16:rowId xmlns:a16="http://schemas.microsoft.com/office/drawing/2014/main" xmlns="" val="3351490953"/>
                  </a:ext>
                </a:extLst>
              </a:tr>
              <a:tr h="470074">
                <a:tc>
                  <a:txBody>
                    <a:bodyPr/>
                    <a:lstStyle/>
                    <a:p>
                      <a:pPr marL="0" marR="0" fontAlgn="t">
                        <a:spcBef>
                          <a:spcPts val="0"/>
                        </a:spcBef>
                        <a:spcAft>
                          <a:spcPts val="0"/>
                        </a:spcAft>
                      </a:pPr>
                      <a:r>
                        <a:rPr lang="en-US" sz="1200" dirty="0" err="1">
                          <a:effectLst/>
                        </a:rPr>
                        <a:t>yonyoucloud</a:t>
                      </a:r>
                      <a:r>
                        <a:rPr lang="en-US" sz="1200" dirty="0">
                          <a:effectLst/>
                        </a:rPr>
                        <a:t>(</a:t>
                      </a:r>
                      <a:r>
                        <a:rPr lang="zh-CN" sz="1200" dirty="0">
                          <a:effectLst/>
                        </a:rPr>
                        <a:t>用友网络科技股份有限公司</a:t>
                      </a:r>
                      <a:r>
                        <a:rPr lang="en-US" sz="1200" dirty="0">
                          <a:effectLst/>
                        </a:rPr>
                        <a:t>)</a:t>
                      </a:r>
                    </a:p>
                  </a:txBody>
                  <a:tcPr marL="10267" marR="10267" marT="10267" marB="10267"/>
                </a:tc>
                <a:tc>
                  <a:txBody>
                    <a:bodyPr/>
                    <a:lstStyle/>
                    <a:p>
                      <a:pPr marL="0" marR="0" fontAlgn="t">
                        <a:spcBef>
                          <a:spcPts val="0"/>
                        </a:spcBef>
                        <a:spcAft>
                          <a:spcPts val="0"/>
                        </a:spcAft>
                      </a:pPr>
                      <a:r>
                        <a:rPr lang="en-US" sz="1200">
                          <a:effectLst/>
                        </a:rPr>
                        <a:t>AliYun pricing compete</a:t>
                      </a:r>
                    </a:p>
                    <a:p>
                      <a:pPr marL="0" marR="0" fontAlgn="t">
                        <a:spcBef>
                          <a:spcPts val="0"/>
                        </a:spcBef>
                        <a:spcAft>
                          <a:spcPts val="0"/>
                        </a:spcAft>
                      </a:pPr>
                      <a:r>
                        <a:rPr lang="en-US" sz="1200">
                          <a:effectLst/>
                        </a:rPr>
                        <a:t>Lacking of 3-part DB name, EXTERNAL_ACCESS or UNSAFE CLR assembly support for SQL DB</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a:effectLst/>
                        </a:rPr>
                        <a:t> </a:t>
                      </a:r>
                      <a:endParaRPr lang="en-US" sz="1200" dirty="0">
                        <a:effectLst/>
                        <a:latin typeface="Calibri" panose="020F0502020204030204" pitchFamily="34" charset="0"/>
                      </a:endParaRPr>
                    </a:p>
                  </a:txBody>
                  <a:tcPr marL="10267" marR="10267" marT="10267" marB="10267"/>
                </a:tc>
                <a:extLst>
                  <a:ext uri="{0D108BD9-81ED-4DB2-BD59-A6C34878D82A}">
                    <a16:rowId xmlns:a16="http://schemas.microsoft.com/office/drawing/2014/main" xmlns="" val="3980785217"/>
                  </a:ext>
                </a:extLst>
              </a:tr>
              <a:tr h="171587">
                <a:tc>
                  <a:txBody>
                    <a:bodyPr/>
                    <a:lstStyle/>
                    <a:p>
                      <a:pPr marL="0" marR="0" fontAlgn="t">
                        <a:spcBef>
                          <a:spcPts val="0"/>
                        </a:spcBef>
                        <a:spcAft>
                          <a:spcPts val="0"/>
                        </a:spcAft>
                      </a:pPr>
                      <a:r>
                        <a:rPr lang="en-US" sz="1200">
                          <a:effectLst/>
                        </a:rPr>
                        <a:t>youzu(</a:t>
                      </a:r>
                      <a:r>
                        <a:rPr lang="zh-CN" sz="1200">
                          <a:effectLst/>
                        </a:rPr>
                        <a:t>上海游族信息技术有限公司</a:t>
                      </a:r>
                      <a:r>
                        <a:rPr lang="en-US" sz="1200">
                          <a:effectLst/>
                        </a:rPr>
                        <a:t>)</a:t>
                      </a:r>
                    </a:p>
                  </a:txBody>
                  <a:tcPr marL="10267" marR="10267" marT="10267" marB="10267"/>
                </a:tc>
                <a:tc>
                  <a:txBody>
                    <a:bodyPr/>
                    <a:lstStyle/>
                    <a:p>
                      <a:pPr marL="0" marR="0" fontAlgn="t">
                        <a:spcBef>
                          <a:spcPts val="0"/>
                        </a:spcBef>
                        <a:spcAft>
                          <a:spcPts val="0"/>
                        </a:spcAft>
                      </a:pPr>
                      <a:r>
                        <a:rPr lang="en-US" sz="1200">
                          <a:effectLst/>
                        </a:rPr>
                        <a:t>Need scheduled Azure maintenance support (RMN) </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a:effectLst/>
                        </a:rPr>
                        <a:t> </a:t>
                      </a:r>
                      <a:endParaRPr lang="en-US" sz="1200" dirty="0">
                        <a:effectLst/>
                        <a:latin typeface="Calibri" panose="020F0502020204030204" pitchFamily="34" charset="0"/>
                      </a:endParaRPr>
                    </a:p>
                  </a:txBody>
                  <a:tcPr marL="10267" marR="10267" marT="10267" marB="10267"/>
                </a:tc>
                <a:extLst>
                  <a:ext uri="{0D108BD9-81ED-4DB2-BD59-A6C34878D82A}">
                    <a16:rowId xmlns:a16="http://schemas.microsoft.com/office/drawing/2014/main" xmlns="" val="1900829451"/>
                  </a:ext>
                </a:extLst>
              </a:tr>
              <a:tr h="306678">
                <a:tc>
                  <a:txBody>
                    <a:bodyPr/>
                    <a:lstStyle/>
                    <a:p>
                      <a:pPr marL="0" marR="0" fontAlgn="t">
                        <a:spcBef>
                          <a:spcPts val="0"/>
                        </a:spcBef>
                        <a:spcAft>
                          <a:spcPts val="0"/>
                        </a:spcAft>
                      </a:pPr>
                      <a:r>
                        <a:rPr lang="en-US" sz="1200">
                          <a:effectLst/>
                        </a:rPr>
                        <a:t>zamplus(</a:t>
                      </a:r>
                      <a:r>
                        <a:rPr lang="zh-CN" sz="1200">
                          <a:effectLst/>
                        </a:rPr>
                        <a:t>晶赞广告（上海）有限公司</a:t>
                      </a:r>
                      <a:r>
                        <a:rPr lang="en-US" sz="1200">
                          <a:effectLst/>
                        </a:rPr>
                        <a:t>)</a:t>
                      </a:r>
                    </a:p>
                  </a:txBody>
                  <a:tcPr marL="10267" marR="10267" marT="10267" marB="10267"/>
                </a:tc>
                <a:tc>
                  <a:txBody>
                    <a:bodyPr/>
                    <a:lstStyle/>
                    <a:p>
                      <a:pPr marL="0" marR="0" fontAlgn="t">
                        <a:spcBef>
                          <a:spcPts val="0"/>
                        </a:spcBef>
                        <a:spcAft>
                          <a:spcPts val="0"/>
                        </a:spcAft>
                      </a:pPr>
                      <a:r>
                        <a:rPr lang="en-US" sz="1200">
                          <a:effectLst/>
                        </a:rPr>
                        <a:t>Need local time zone (than UTC) support for HDI</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a:effectLst/>
                        </a:rPr>
                        <a:t>DMP onboarding (25 to 150 Node, 500GB data everyday); AML adoption</a:t>
                      </a:r>
                      <a:endParaRPr lang="en-US" sz="1200" dirty="0">
                        <a:effectLst/>
                        <a:latin typeface="Calibri" panose="020F0502020204030204" pitchFamily="34" charset="0"/>
                      </a:endParaRPr>
                    </a:p>
                  </a:txBody>
                  <a:tcPr marL="10267" marR="10267" marT="10267" marB="10267"/>
                </a:tc>
                <a:extLst>
                  <a:ext uri="{0D108BD9-81ED-4DB2-BD59-A6C34878D82A}">
                    <a16:rowId xmlns:a16="http://schemas.microsoft.com/office/drawing/2014/main" xmlns="" val="3346090168"/>
                  </a:ext>
                </a:extLst>
              </a:tr>
            </a:tbl>
          </a:graphicData>
        </a:graphic>
      </p:graphicFrame>
    </p:spTree>
    <p:extLst>
      <p:ext uri="{BB962C8B-B14F-4D97-AF65-F5344CB8AC3E}">
        <p14:creationId xmlns:p14="http://schemas.microsoft.com/office/powerpoint/2010/main" val="216963778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&amp; Opportunities</a:t>
            </a:r>
          </a:p>
        </p:txBody>
      </p:sp>
      <p:sp>
        <p:nvSpPr>
          <p:cNvPr id="4" name="TextBox 3"/>
          <p:cNvSpPr txBox="1"/>
          <p:nvPr/>
        </p:nvSpPr>
        <p:spPr>
          <a:xfrm>
            <a:off x="274638" y="1254008"/>
            <a:ext cx="8137842"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CAUSES: </a:t>
            </a:r>
            <a:r>
              <a:rPr lang="en-US" sz="3600" dirty="0" smtClean="0">
                <a:gradFill>
                  <a:gsLst>
                    <a:gs pos="2917">
                      <a:schemeClr val="tx1"/>
                    </a:gs>
                    <a:gs pos="30000">
                      <a:schemeClr val="tx1"/>
                    </a:gs>
                  </a:gsLst>
                  <a:lin ang="5400000" scaled="0"/>
                </a:gradFill>
              </a:rPr>
              <a:t>Other</a:t>
            </a:r>
          </a:p>
        </p:txBody>
      </p:sp>
      <p:graphicFrame>
        <p:nvGraphicFramePr>
          <p:cNvPr id="6" name="Table 5"/>
          <p:cNvGraphicFramePr>
            <a:graphicFrameLocks noGrp="1"/>
          </p:cNvGraphicFramePr>
          <p:nvPr>
            <p:extLst>
              <p:ext uri="{D42A27DB-BD31-4B8C-83A1-F6EECF244321}">
                <p14:modId xmlns:p14="http://schemas.microsoft.com/office/powerpoint/2010/main" val="2880517131"/>
              </p:ext>
            </p:extLst>
          </p:nvPr>
        </p:nvGraphicFramePr>
        <p:xfrm>
          <a:off x="438913" y="2370130"/>
          <a:ext cx="11675058" cy="1403364"/>
        </p:xfrm>
        <a:graphic>
          <a:graphicData uri="http://schemas.openxmlformats.org/drawingml/2006/table">
            <a:tbl>
              <a:tblPr firstRow="1" firstCol="1" bandRow="1">
                <a:tableStyleId>{D113A9D2-9D6B-4929-AA2D-F23B5EE8CBE7}</a:tableStyleId>
              </a:tblPr>
              <a:tblGrid>
                <a:gridCol w="4079195">
                  <a:extLst>
                    <a:ext uri="{9D8B030D-6E8A-4147-A177-3AD203B41FA5}">
                      <a16:colId xmlns:a16="http://schemas.microsoft.com/office/drawing/2014/main" xmlns="" val="762261242"/>
                    </a:ext>
                  </a:extLst>
                </a:gridCol>
                <a:gridCol w="3983052">
                  <a:extLst>
                    <a:ext uri="{9D8B030D-6E8A-4147-A177-3AD203B41FA5}">
                      <a16:colId xmlns:a16="http://schemas.microsoft.com/office/drawing/2014/main" xmlns="" val="2493697058"/>
                    </a:ext>
                  </a:extLst>
                </a:gridCol>
                <a:gridCol w="3612811">
                  <a:extLst>
                    <a:ext uri="{9D8B030D-6E8A-4147-A177-3AD203B41FA5}">
                      <a16:colId xmlns:a16="http://schemas.microsoft.com/office/drawing/2014/main" xmlns="" val="832647715"/>
                    </a:ext>
                  </a:extLst>
                </a:gridCol>
              </a:tblGrid>
              <a:tr h="171587">
                <a:tc>
                  <a:txBody>
                    <a:bodyPr/>
                    <a:lstStyle/>
                    <a:p>
                      <a:pPr marL="0" marR="0" fontAlgn="t">
                        <a:spcBef>
                          <a:spcPts val="0"/>
                        </a:spcBef>
                        <a:spcAft>
                          <a:spcPts val="0"/>
                        </a:spcAft>
                      </a:pPr>
                      <a:r>
                        <a:rPr lang="en-US" sz="1200">
                          <a:effectLst/>
                        </a:rPr>
                        <a:t>Customer Name</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a:effectLst/>
                        </a:rPr>
                        <a:t>Key Challenge/ask</a:t>
                      </a:r>
                      <a:endParaRPr lang="en-US" sz="1200" dirty="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a:effectLst/>
                        </a:rPr>
                        <a:t>Opportunity </a:t>
                      </a:r>
                      <a:endParaRPr lang="en-US" sz="1200">
                        <a:effectLst/>
                        <a:latin typeface="Calibri" panose="020F0502020204030204" pitchFamily="34" charset="0"/>
                      </a:endParaRPr>
                    </a:p>
                  </a:txBody>
                  <a:tcPr marL="10267" marR="10267" marT="10267" marB="10267"/>
                </a:tc>
                <a:extLst>
                  <a:ext uri="{0D108BD9-81ED-4DB2-BD59-A6C34878D82A}">
                    <a16:rowId xmlns:a16="http://schemas.microsoft.com/office/drawing/2014/main" xmlns="" val="3038930746"/>
                  </a:ext>
                </a:extLst>
              </a:tr>
              <a:tr h="171587">
                <a:tc>
                  <a:txBody>
                    <a:bodyPr/>
                    <a:lstStyle/>
                    <a:p>
                      <a:pPr marL="0" marR="0" fontAlgn="t">
                        <a:spcBef>
                          <a:spcPts val="0"/>
                        </a:spcBef>
                        <a:spcAft>
                          <a:spcPts val="0"/>
                        </a:spcAft>
                      </a:pPr>
                      <a:r>
                        <a:rPr lang="en-US" sz="1200" dirty="0" err="1">
                          <a:effectLst/>
                        </a:rPr>
                        <a:t>gechina</a:t>
                      </a:r>
                      <a:r>
                        <a:rPr lang="en-US" sz="1200" dirty="0">
                          <a:effectLst/>
                        </a:rPr>
                        <a:t>(</a:t>
                      </a:r>
                      <a:r>
                        <a:rPr lang="zh-CN" sz="1200" dirty="0">
                          <a:effectLst/>
                        </a:rPr>
                        <a:t>通用电气（中国）有限公司</a:t>
                      </a:r>
                      <a:r>
                        <a:rPr lang="en-US" sz="1200" dirty="0">
                          <a:effectLst/>
                        </a:rPr>
                        <a:t>)</a:t>
                      </a:r>
                    </a:p>
                  </a:txBody>
                  <a:tcPr marL="10267" marR="10267" marT="10267" marB="10267"/>
                </a:tc>
                <a:tc>
                  <a:txBody>
                    <a:bodyPr/>
                    <a:lstStyle/>
                    <a:p>
                      <a:pPr marL="0" marR="0" fontAlgn="t">
                        <a:spcBef>
                          <a:spcPts val="0"/>
                        </a:spcBef>
                        <a:spcAft>
                          <a:spcPts val="0"/>
                        </a:spcAft>
                      </a:pPr>
                      <a:r>
                        <a:rPr lang="en-US" sz="1200">
                          <a:effectLst/>
                        </a:rPr>
                        <a:t> </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a:effectLst/>
                        </a:rPr>
                        <a:t> </a:t>
                      </a:r>
                      <a:endParaRPr lang="en-US" sz="1200" dirty="0">
                        <a:effectLst/>
                        <a:latin typeface="Calibri" panose="020F0502020204030204" pitchFamily="34" charset="0"/>
                      </a:endParaRPr>
                    </a:p>
                  </a:txBody>
                  <a:tcPr marL="10267" marR="10267" marT="10267" marB="10267"/>
                </a:tc>
                <a:extLst>
                  <a:ext uri="{0D108BD9-81ED-4DB2-BD59-A6C34878D82A}">
                    <a16:rowId xmlns:a16="http://schemas.microsoft.com/office/drawing/2014/main" xmlns="" val="1299090398"/>
                  </a:ext>
                </a:extLst>
              </a:tr>
              <a:tr h="171587">
                <a:tc>
                  <a:txBody>
                    <a:bodyPr/>
                    <a:lstStyle/>
                    <a:p>
                      <a:pPr marL="0" marR="0" fontAlgn="t">
                        <a:spcBef>
                          <a:spcPts val="0"/>
                        </a:spcBef>
                        <a:spcAft>
                          <a:spcPts val="0"/>
                        </a:spcAft>
                      </a:pPr>
                      <a:r>
                        <a:rPr lang="en-US" sz="1200" dirty="0" err="1">
                          <a:effectLst/>
                        </a:rPr>
                        <a:t>htc</a:t>
                      </a:r>
                      <a:r>
                        <a:rPr lang="en-US" sz="1200" dirty="0">
                          <a:effectLst/>
                        </a:rPr>
                        <a:t>(</a:t>
                      </a:r>
                      <a:r>
                        <a:rPr lang="zh-CN" sz="1200" dirty="0">
                          <a:effectLst/>
                        </a:rPr>
                        <a:t>宏达通讯有限公司</a:t>
                      </a:r>
                      <a:r>
                        <a:rPr lang="en-US" sz="1200" dirty="0">
                          <a:effectLst/>
                        </a:rPr>
                        <a:t>)</a:t>
                      </a:r>
                    </a:p>
                  </a:txBody>
                  <a:tcPr marL="10267" marR="10267" marT="10267" marB="10267"/>
                </a:tc>
                <a:tc>
                  <a:txBody>
                    <a:bodyPr/>
                    <a:lstStyle/>
                    <a:p>
                      <a:pPr marL="0" marR="0" fontAlgn="t">
                        <a:spcBef>
                          <a:spcPts val="0"/>
                        </a:spcBef>
                        <a:spcAft>
                          <a:spcPts val="0"/>
                        </a:spcAft>
                      </a:pPr>
                      <a:r>
                        <a:rPr lang="en-US" sz="1200">
                          <a:effectLst/>
                        </a:rPr>
                        <a:t>China Education Network to add China Telecom Azure IP range</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a:effectLst/>
                        </a:rPr>
                        <a:t>Notification hub adoption for SMS server</a:t>
                      </a:r>
                      <a:endParaRPr lang="en-US" sz="1200" dirty="0">
                        <a:effectLst/>
                        <a:latin typeface="Calibri" panose="020F0502020204030204" pitchFamily="34" charset="0"/>
                      </a:endParaRPr>
                    </a:p>
                  </a:txBody>
                  <a:tcPr marL="10267" marR="10267" marT="10267" marB="10267"/>
                </a:tc>
                <a:extLst>
                  <a:ext uri="{0D108BD9-81ED-4DB2-BD59-A6C34878D82A}">
                    <a16:rowId xmlns:a16="http://schemas.microsoft.com/office/drawing/2014/main" xmlns="" val="2526837305"/>
                  </a:ext>
                </a:extLst>
              </a:tr>
              <a:tr h="171587">
                <a:tc>
                  <a:txBody>
                    <a:bodyPr/>
                    <a:lstStyle/>
                    <a:p>
                      <a:pPr marL="0" marR="0" fontAlgn="t">
                        <a:spcBef>
                          <a:spcPts val="0"/>
                        </a:spcBef>
                        <a:spcAft>
                          <a:spcPts val="0"/>
                        </a:spcAft>
                      </a:pPr>
                      <a:r>
                        <a:rPr lang="en-US" sz="1200" dirty="0" err="1">
                          <a:effectLst/>
                        </a:rPr>
                        <a:t>macdonald</a:t>
                      </a:r>
                      <a:r>
                        <a:rPr lang="en-US" sz="1200" dirty="0">
                          <a:effectLst/>
                        </a:rPr>
                        <a:t>(</a:t>
                      </a:r>
                      <a:r>
                        <a:rPr lang="zh-CN" sz="1200" dirty="0">
                          <a:effectLst/>
                        </a:rPr>
                        <a:t>麦当劳（中国）有限公司</a:t>
                      </a:r>
                      <a:r>
                        <a:rPr lang="en-US" sz="1200" dirty="0">
                          <a:effectLst/>
                        </a:rPr>
                        <a:t>)</a:t>
                      </a:r>
                    </a:p>
                  </a:txBody>
                  <a:tcPr marL="10267" marR="10267" marT="10267" marB="10267"/>
                </a:tc>
                <a:tc>
                  <a:txBody>
                    <a:bodyPr/>
                    <a:lstStyle/>
                    <a:p>
                      <a:pPr marL="0" marR="0" fontAlgn="t">
                        <a:spcBef>
                          <a:spcPts val="0"/>
                        </a:spcBef>
                        <a:spcAft>
                          <a:spcPts val="0"/>
                        </a:spcAft>
                      </a:pPr>
                      <a:r>
                        <a:rPr lang="en-US" sz="1200">
                          <a:effectLst/>
                        </a:rPr>
                        <a:t> </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a:effectLst/>
                        </a:rPr>
                        <a:t>Websites, MySQL PaaS, mobile service adoption</a:t>
                      </a:r>
                      <a:endParaRPr lang="en-US" sz="1200" dirty="0">
                        <a:effectLst/>
                        <a:latin typeface="Calibri" panose="020F0502020204030204" pitchFamily="34" charset="0"/>
                      </a:endParaRPr>
                    </a:p>
                  </a:txBody>
                  <a:tcPr marL="10267" marR="10267" marT="10267" marB="10267"/>
                </a:tc>
                <a:extLst>
                  <a:ext uri="{0D108BD9-81ED-4DB2-BD59-A6C34878D82A}">
                    <a16:rowId xmlns:a16="http://schemas.microsoft.com/office/drawing/2014/main" xmlns="" val="2428972766"/>
                  </a:ext>
                </a:extLst>
              </a:tr>
              <a:tr h="171587">
                <a:tc>
                  <a:txBody>
                    <a:bodyPr/>
                    <a:lstStyle/>
                    <a:p>
                      <a:pPr marL="0" marR="0" fontAlgn="t">
                        <a:spcBef>
                          <a:spcPts val="0"/>
                        </a:spcBef>
                        <a:spcAft>
                          <a:spcPts val="0"/>
                        </a:spcAft>
                      </a:pPr>
                      <a:r>
                        <a:rPr lang="en-US" sz="1200" dirty="0" err="1">
                          <a:effectLst/>
                        </a:rPr>
                        <a:t>qoros</a:t>
                      </a:r>
                      <a:r>
                        <a:rPr lang="en-US" sz="1200" dirty="0">
                          <a:effectLst/>
                        </a:rPr>
                        <a:t>(</a:t>
                      </a:r>
                      <a:r>
                        <a:rPr lang="zh-CN" sz="1200" dirty="0">
                          <a:effectLst/>
                        </a:rPr>
                        <a:t>观致汽车有限公司</a:t>
                      </a:r>
                      <a:r>
                        <a:rPr lang="en-US" sz="1200" dirty="0">
                          <a:effectLst/>
                        </a:rPr>
                        <a:t>)</a:t>
                      </a:r>
                    </a:p>
                  </a:txBody>
                  <a:tcPr marL="10267" marR="10267" marT="10267" marB="10267"/>
                </a:tc>
                <a:tc>
                  <a:txBody>
                    <a:bodyPr/>
                    <a:lstStyle/>
                    <a:p>
                      <a:pPr marL="0" marR="0" fontAlgn="t">
                        <a:spcBef>
                          <a:spcPts val="0"/>
                        </a:spcBef>
                        <a:spcAft>
                          <a:spcPts val="0"/>
                        </a:spcAft>
                      </a:pPr>
                      <a:r>
                        <a:rPr lang="en-US" sz="1200">
                          <a:effectLst/>
                        </a:rPr>
                        <a:t> </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err="1">
                          <a:effectLst/>
                        </a:rPr>
                        <a:t>QCloud</a:t>
                      </a:r>
                      <a:r>
                        <a:rPr lang="en-US" sz="1200" dirty="0">
                          <a:effectLst/>
                        </a:rPr>
                        <a:t> </a:t>
                      </a:r>
                      <a:r>
                        <a:rPr lang="en-US" sz="1200" dirty="0" err="1">
                          <a:effectLst/>
                        </a:rPr>
                        <a:t>vNext</a:t>
                      </a:r>
                      <a:r>
                        <a:rPr lang="en-US" sz="1200" dirty="0">
                          <a:effectLst/>
                        </a:rPr>
                        <a:t> with Azure IOT suite</a:t>
                      </a:r>
                      <a:endParaRPr lang="en-US" sz="1200" dirty="0">
                        <a:effectLst/>
                        <a:latin typeface="Calibri" panose="020F0502020204030204" pitchFamily="34" charset="0"/>
                      </a:endParaRPr>
                    </a:p>
                  </a:txBody>
                  <a:tcPr marL="10267" marR="10267" marT="10267" marB="10267"/>
                </a:tc>
                <a:extLst>
                  <a:ext uri="{0D108BD9-81ED-4DB2-BD59-A6C34878D82A}">
                    <a16:rowId xmlns:a16="http://schemas.microsoft.com/office/drawing/2014/main" xmlns="" val="2228515024"/>
                  </a:ext>
                </a:extLst>
              </a:tr>
              <a:tr h="171587">
                <a:tc>
                  <a:txBody>
                    <a:bodyPr/>
                    <a:lstStyle/>
                    <a:p>
                      <a:pPr marL="0" marR="0" fontAlgn="t">
                        <a:spcBef>
                          <a:spcPts val="0"/>
                        </a:spcBef>
                        <a:spcAft>
                          <a:spcPts val="0"/>
                        </a:spcAft>
                      </a:pPr>
                      <a:r>
                        <a:rPr lang="en-US" sz="1200">
                          <a:effectLst/>
                        </a:rPr>
                        <a:t>samsung(</a:t>
                      </a:r>
                      <a:r>
                        <a:rPr lang="zh-CN" sz="1200">
                          <a:effectLst/>
                        </a:rPr>
                        <a:t>北京三星通信技术研究有限公司</a:t>
                      </a:r>
                      <a:r>
                        <a:rPr lang="en-US" sz="1200">
                          <a:effectLst/>
                        </a:rPr>
                        <a:t>)</a:t>
                      </a:r>
                    </a:p>
                  </a:txBody>
                  <a:tcPr marL="10267" marR="10267" marT="10267" marB="10267"/>
                </a:tc>
                <a:tc>
                  <a:txBody>
                    <a:bodyPr/>
                    <a:lstStyle/>
                    <a:p>
                      <a:pPr marL="0" marR="0" fontAlgn="t">
                        <a:spcBef>
                          <a:spcPts val="0"/>
                        </a:spcBef>
                        <a:spcAft>
                          <a:spcPts val="0"/>
                        </a:spcAft>
                      </a:pPr>
                      <a:r>
                        <a:rPr lang="en-US" sz="1200">
                          <a:effectLst/>
                        </a:rPr>
                        <a:t> </a:t>
                      </a:r>
                      <a:endParaRPr lang="en-US" sz="1200">
                        <a:effectLst/>
                        <a:latin typeface="Calibri" panose="020F0502020204030204" pitchFamily="34" charset="0"/>
                      </a:endParaRPr>
                    </a:p>
                  </a:txBody>
                  <a:tcPr marL="10267" marR="10267" marT="10267" marB="10267"/>
                </a:tc>
                <a:tc>
                  <a:txBody>
                    <a:bodyPr/>
                    <a:lstStyle/>
                    <a:p>
                      <a:pPr marL="0" marR="0" fontAlgn="t">
                        <a:spcBef>
                          <a:spcPts val="0"/>
                        </a:spcBef>
                        <a:spcAft>
                          <a:spcPts val="0"/>
                        </a:spcAft>
                      </a:pPr>
                      <a:r>
                        <a:rPr lang="en-US" sz="1200" dirty="0">
                          <a:effectLst/>
                        </a:rPr>
                        <a:t>CDN, Samsung Pay and Samsung EMS</a:t>
                      </a:r>
                      <a:endParaRPr lang="en-US" sz="1200" dirty="0">
                        <a:effectLst/>
                        <a:latin typeface="Calibri" panose="020F0502020204030204" pitchFamily="34" charset="0"/>
                      </a:endParaRPr>
                    </a:p>
                  </a:txBody>
                  <a:tcPr marL="10267" marR="10267" marT="10267" marB="10267"/>
                </a:tc>
                <a:extLst>
                  <a:ext uri="{0D108BD9-81ED-4DB2-BD59-A6C34878D82A}">
                    <a16:rowId xmlns:a16="http://schemas.microsoft.com/office/drawing/2014/main" xmlns="" val="1423363218"/>
                  </a:ext>
                </a:extLst>
              </a:tr>
            </a:tbl>
          </a:graphicData>
        </a:graphic>
      </p:graphicFrame>
    </p:spTree>
    <p:extLst>
      <p:ext uri="{BB962C8B-B14F-4D97-AF65-F5344CB8AC3E}">
        <p14:creationId xmlns:p14="http://schemas.microsoft.com/office/powerpoint/2010/main" val="212346022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cstate="screen">
            <a:extLst>
              <a:ext uri="{28A0092B-C50C-407E-A947-70E740481C1C}">
                <a14:useLocalDpi xmlns:a14="http://schemas.microsoft.com/office/drawing/2010/main" val="0"/>
              </a:ext>
            </a:extLst>
          </a:blip>
          <a:srcRect/>
          <a:stretch>
            <a:fillRect/>
          </a:stretch>
        </p:blipFill>
        <p:spPr/>
      </p:pic>
      <p:sp>
        <p:nvSpPr>
          <p:cNvPr id="3" name="Text Placeholder 2"/>
          <p:cNvSpPr>
            <a:spLocks noGrp="1"/>
          </p:cNvSpPr>
          <p:nvPr>
            <p:ph type="body" sz="quarter" idx="11"/>
          </p:nvPr>
        </p:nvSpPr>
        <p:spPr>
          <a:xfrm>
            <a:off x="274638" y="1211263"/>
            <a:ext cx="6638226" cy="4572000"/>
          </a:xfrm>
          <a:solidFill>
            <a:srgbClr val="00188F">
              <a:alpha val="90588"/>
            </a:srgbClr>
          </a:solidFill>
        </p:spPr>
        <p:txBody>
          <a:bodyPr anchor="ctr"/>
          <a:lstStyle/>
          <a:p>
            <a:r>
              <a:rPr lang="en-US" sz="7200" dirty="0" smtClean="0"/>
              <a:t>EXECUTIONS</a:t>
            </a:r>
            <a:endParaRPr lang="en-US" sz="7200" dirty="0"/>
          </a:p>
        </p:txBody>
      </p:sp>
      <p:sp>
        <p:nvSpPr>
          <p:cNvPr id="5" name="Footer Placeholder 4"/>
          <p:cNvSpPr>
            <a:spLocks noGrp="1"/>
          </p:cNvSpPr>
          <p:nvPr>
            <p:ph type="ftr" sz="quarter" idx="3"/>
          </p:nvPr>
        </p:nvSpPr>
        <p:spPr/>
        <p:txBody>
          <a:bodyPr/>
          <a:lstStyle/>
          <a:p>
            <a:r>
              <a:rPr lang="en-US" smtClean="0">
                <a:solidFill>
                  <a:schemeClr val="tx2"/>
                </a:solidFill>
              </a:rPr>
              <a:t>Microsoft Confidential</a:t>
            </a:r>
            <a:endParaRPr lang="en-US">
              <a:solidFill>
                <a:schemeClr val="tx2"/>
              </a:solidFill>
            </a:endParaRPr>
          </a:p>
        </p:txBody>
      </p:sp>
      <p:sp>
        <p:nvSpPr>
          <p:cNvPr id="7" name="Slide Number Placeholder 6"/>
          <p:cNvSpPr>
            <a:spLocks noGrp="1"/>
          </p:cNvSpPr>
          <p:nvPr>
            <p:ph type="sldNum" sz="quarter" idx="4"/>
          </p:nvPr>
        </p:nvSpPr>
        <p:spPr/>
        <p:txBody>
          <a:bodyPr/>
          <a:lstStyle/>
          <a:p>
            <a:fld id="{27258FFF-F925-446B-8502-81C933981705}" type="slidenum">
              <a:rPr lang="en-US" smtClean="0"/>
              <a:pPr/>
              <a:t>18</a:t>
            </a:fld>
            <a:endParaRPr lang="en-US"/>
          </a:p>
        </p:txBody>
      </p:sp>
    </p:spTree>
    <p:extLst>
      <p:ext uri="{BB962C8B-B14F-4D97-AF65-F5344CB8AC3E}">
        <p14:creationId xmlns:p14="http://schemas.microsoft.com/office/powerpoint/2010/main" val="120498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75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par>
                          <p:cTn id="9" fill="hold">
                            <p:stCondLst>
                              <p:cond delay="1250"/>
                            </p:stCondLst>
                            <p:childTnLst>
                              <p:par>
                                <p:cTn id="10" presetID="42" presetClass="entr" presetSubtype="0"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Priority</a:t>
            </a:r>
            <a:endParaRPr lang="en-US" dirty="0"/>
          </a:p>
        </p:txBody>
      </p:sp>
      <p:sp>
        <p:nvSpPr>
          <p:cNvPr id="5" name="Text Placeholder 4"/>
          <p:cNvSpPr>
            <a:spLocks noGrp="1"/>
          </p:cNvSpPr>
          <p:nvPr>
            <p:ph type="body" sz="quarter" idx="13"/>
          </p:nvPr>
        </p:nvSpPr>
        <p:spPr>
          <a:xfrm>
            <a:off x="274639" y="1174687"/>
            <a:ext cx="11356530" cy="5819838"/>
          </a:xfrm>
        </p:spPr>
        <p:txBody>
          <a:bodyPr/>
          <a:lstStyle/>
          <a:p>
            <a:pPr marL="457200" indent="-457200">
              <a:buFont typeface="+mj-lt"/>
              <a:buAutoNum type="arabicPeriod"/>
            </a:pPr>
            <a:r>
              <a:rPr lang="en-US" sz="2400" b="1" u="sng" dirty="0" smtClean="0"/>
              <a:t>Organization: </a:t>
            </a:r>
            <a:r>
              <a:rPr lang="en-US" sz="2400" b="1" dirty="0" smtClean="0"/>
              <a:t>Hiring</a:t>
            </a:r>
          </a:p>
          <a:p>
            <a:pPr lvl="1"/>
            <a:r>
              <a:rPr lang="en-US" sz="2000" dirty="0" smtClean="0"/>
              <a:t>Full hiring of additional 4 PMs and 3 Engineers by end of Q3</a:t>
            </a:r>
          </a:p>
          <a:p>
            <a:pPr lvl="1"/>
            <a:r>
              <a:rPr lang="en-US" sz="2000" dirty="0" smtClean="0"/>
              <a:t>Total of 10 PMs, 5 Engineers and 3 overheads</a:t>
            </a:r>
          </a:p>
          <a:p>
            <a:pPr marL="457200" indent="-457200">
              <a:buFont typeface="+mj-lt"/>
              <a:buAutoNum type="arabicPeriod"/>
            </a:pPr>
            <a:r>
              <a:rPr lang="en-US" sz="2400" b="1" u="sng" dirty="0" smtClean="0"/>
              <a:t>Engagements: </a:t>
            </a:r>
            <a:r>
              <a:rPr lang="en-US" sz="2400" b="1" dirty="0" err="1" smtClean="0"/>
              <a:t>HiPO</a:t>
            </a:r>
            <a:r>
              <a:rPr lang="en-US" sz="2400" b="1" dirty="0" smtClean="0"/>
              <a:t> / CAT Alignment &amp; </a:t>
            </a:r>
            <a:r>
              <a:rPr lang="en-US" sz="2400" b="1" dirty="0" err="1" smtClean="0"/>
              <a:t>RoB</a:t>
            </a:r>
            <a:endParaRPr lang="en-US" sz="2400" b="1" dirty="0" smtClean="0"/>
          </a:p>
          <a:p>
            <a:pPr lvl="1"/>
            <a:r>
              <a:rPr lang="en-US" sz="2000" dirty="0" smtClean="0"/>
              <a:t>Joined Kick-Off with </a:t>
            </a:r>
            <a:r>
              <a:rPr lang="en-US" sz="2000" dirty="0" err="1" smtClean="0"/>
              <a:t>HiPO</a:t>
            </a:r>
            <a:r>
              <a:rPr lang="en-US" sz="2000" dirty="0" smtClean="0"/>
              <a:t> team to align R&amp;R and working </a:t>
            </a:r>
            <a:r>
              <a:rPr lang="en-US" sz="2000" dirty="0" err="1" smtClean="0"/>
              <a:t>rythums</a:t>
            </a:r>
            <a:endParaRPr lang="en-US" sz="2000" dirty="0" smtClean="0"/>
          </a:p>
          <a:p>
            <a:pPr lvl="1"/>
            <a:r>
              <a:rPr lang="en-US" sz="2000" dirty="0" smtClean="0"/>
              <a:t>Joined China Sales Readiness Roadshow in Q2</a:t>
            </a:r>
          </a:p>
          <a:p>
            <a:pPr lvl="1"/>
            <a:r>
              <a:rPr lang="en-US" sz="2000" dirty="0" smtClean="0"/>
              <a:t>Regular </a:t>
            </a:r>
            <a:r>
              <a:rPr lang="en-US" sz="2000" dirty="0" err="1" smtClean="0"/>
              <a:t>RoB</a:t>
            </a:r>
            <a:r>
              <a:rPr lang="en-US" sz="2000" dirty="0" smtClean="0"/>
              <a:t> Review with </a:t>
            </a:r>
            <a:r>
              <a:rPr lang="en-US" sz="2000" dirty="0" err="1" smtClean="0"/>
              <a:t>HiPO</a:t>
            </a:r>
            <a:r>
              <a:rPr lang="en-US" sz="2000" dirty="0" smtClean="0"/>
              <a:t> team</a:t>
            </a:r>
          </a:p>
          <a:p>
            <a:pPr marL="457200" indent="-457200">
              <a:buFont typeface="+mj-lt"/>
              <a:buAutoNum type="arabicPeriod"/>
            </a:pPr>
            <a:r>
              <a:rPr lang="en-US" sz="2400" b="1" u="sng" dirty="0" smtClean="0"/>
              <a:t>Services:</a:t>
            </a:r>
            <a:r>
              <a:rPr lang="en-US" sz="2400" b="1" dirty="0" smtClean="0"/>
              <a:t> Premier / CAT Alignment &amp; </a:t>
            </a:r>
            <a:r>
              <a:rPr lang="en-US" sz="2400" b="1" dirty="0" err="1" smtClean="0"/>
              <a:t>RoB</a:t>
            </a:r>
            <a:endParaRPr lang="en-US" sz="2400" b="1" dirty="0" smtClean="0"/>
          </a:p>
          <a:p>
            <a:pPr lvl="1"/>
            <a:r>
              <a:rPr lang="en-US" sz="2000" dirty="0" smtClean="0"/>
              <a:t>Deploy Premier to first 4 HMC by Q2</a:t>
            </a:r>
          </a:p>
          <a:p>
            <a:pPr lvl="1"/>
            <a:r>
              <a:rPr lang="en-US" sz="2000" dirty="0" smtClean="0"/>
              <a:t>Complete all Premier deployment to rest of HMC by Q3</a:t>
            </a:r>
          </a:p>
          <a:p>
            <a:pPr marL="457200" indent="-457200">
              <a:buFont typeface="+mj-lt"/>
              <a:buAutoNum type="arabicPeriod"/>
            </a:pPr>
            <a:r>
              <a:rPr lang="en-US" sz="2400" b="1" u="sng" dirty="0" smtClean="0"/>
              <a:t>Support:</a:t>
            </a:r>
            <a:r>
              <a:rPr lang="en-US" sz="2400" b="1" dirty="0" smtClean="0"/>
              <a:t> CSS&amp;21v / CAT Alignment &amp; </a:t>
            </a:r>
            <a:r>
              <a:rPr lang="en-US" sz="2400" b="1" dirty="0" err="1" smtClean="0"/>
              <a:t>RoB</a:t>
            </a:r>
            <a:endParaRPr lang="en-US" sz="2400" b="1" dirty="0" smtClean="0"/>
          </a:p>
          <a:p>
            <a:pPr lvl="1"/>
            <a:r>
              <a:rPr lang="en-US" sz="2200" dirty="0" smtClean="0"/>
              <a:t>Optimize workflow and communication flow with CSS and 21v</a:t>
            </a:r>
          </a:p>
          <a:p>
            <a:pPr lvl="1"/>
            <a:r>
              <a:rPr lang="en-US" sz="2200" dirty="0" smtClean="0"/>
              <a:t>Regular </a:t>
            </a:r>
            <a:r>
              <a:rPr lang="en-US" sz="2200" dirty="0" err="1" smtClean="0"/>
              <a:t>RoB</a:t>
            </a:r>
            <a:r>
              <a:rPr lang="en-US" sz="2200" dirty="0" smtClean="0"/>
              <a:t> Review with CSS &amp; 21v</a:t>
            </a:r>
          </a:p>
        </p:txBody>
      </p:sp>
    </p:spTree>
    <p:extLst>
      <p:ext uri="{BB962C8B-B14F-4D97-AF65-F5344CB8AC3E}">
        <p14:creationId xmlns:p14="http://schemas.microsoft.com/office/powerpoint/2010/main" val="423292525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3"/>
          </p:nvPr>
        </p:nvSpPr>
        <p:spPr>
          <a:xfrm>
            <a:off x="274639" y="1518500"/>
            <a:ext cx="9144000" cy="5138331"/>
          </a:xfrm>
        </p:spPr>
        <p:txBody>
          <a:bodyPr/>
          <a:lstStyle/>
          <a:p>
            <a:r>
              <a:rPr lang="en-US" sz="2800" b="1" dirty="0" smtClean="0"/>
              <a:t>Status</a:t>
            </a:r>
            <a:r>
              <a:rPr lang="en-US" sz="2800" dirty="0" smtClean="0"/>
              <a:t> – Consumptions &amp; Happiness</a:t>
            </a:r>
          </a:p>
          <a:p>
            <a:endParaRPr lang="en-US" sz="2800" dirty="0" smtClean="0"/>
          </a:p>
          <a:p>
            <a:r>
              <a:rPr lang="en-US" sz="2800" b="1" dirty="0" smtClean="0"/>
              <a:t>Engagements</a:t>
            </a:r>
            <a:r>
              <a:rPr lang="en-US" sz="2800" dirty="0" smtClean="0"/>
              <a:t> – Capacity &amp; Challenges</a:t>
            </a:r>
          </a:p>
          <a:p>
            <a:endParaRPr lang="en-US" sz="2800" dirty="0" smtClean="0"/>
          </a:p>
          <a:p>
            <a:r>
              <a:rPr lang="en-US" sz="2800" b="1" dirty="0" smtClean="0"/>
              <a:t>Executions</a:t>
            </a:r>
            <a:r>
              <a:rPr lang="en-US" sz="2800" dirty="0" smtClean="0"/>
              <a:t> – Alignment &amp; Timeline </a:t>
            </a:r>
          </a:p>
          <a:p>
            <a:endParaRPr lang="en-US" sz="2800" dirty="0" smtClean="0"/>
          </a:p>
          <a:p>
            <a:r>
              <a:rPr lang="en-US" sz="2800" b="1" dirty="0" smtClean="0"/>
              <a:t>Program</a:t>
            </a:r>
            <a:r>
              <a:rPr lang="en-US" sz="2800" dirty="0" smtClean="0"/>
              <a:t> – Readiness &amp; Campaign</a:t>
            </a:r>
          </a:p>
          <a:p>
            <a:endParaRPr lang="en-US" sz="2800" dirty="0" smtClean="0"/>
          </a:p>
          <a:p>
            <a:r>
              <a:rPr lang="en-US" sz="2800" b="1" dirty="0" smtClean="0"/>
              <a:t>Conclusion</a:t>
            </a:r>
            <a:r>
              <a:rPr lang="en-US" sz="2800" dirty="0" smtClean="0"/>
              <a:t> – Learnings &amp; Moving Forward</a:t>
            </a:r>
            <a:endParaRPr lang="en-US" sz="2800" dirty="0"/>
          </a:p>
        </p:txBody>
      </p:sp>
    </p:spTree>
    <p:extLst>
      <p:ext uri="{BB962C8B-B14F-4D97-AF65-F5344CB8AC3E}">
        <p14:creationId xmlns:p14="http://schemas.microsoft.com/office/powerpoint/2010/main" val="58647449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China CAT </a:t>
            </a:r>
            <a:br>
              <a:rPr lang="en-US" dirty="0" smtClean="0"/>
            </a:br>
            <a:r>
              <a:rPr lang="en-US" dirty="0" smtClean="0"/>
              <a:t>Working Model</a:t>
            </a:r>
            <a:endParaRPr lang="en-US" dirty="0"/>
          </a:p>
        </p:txBody>
      </p:sp>
      <p:sp>
        <p:nvSpPr>
          <p:cNvPr id="4" name="Notched Right Arrow 3"/>
          <p:cNvSpPr/>
          <p:nvPr/>
        </p:nvSpPr>
        <p:spPr>
          <a:xfrm>
            <a:off x="3069855" y="2075277"/>
            <a:ext cx="7096777" cy="1144292"/>
          </a:xfrm>
          <a:prstGeom prst="notchedRightArrow">
            <a:avLst>
              <a:gd name="adj1" fmla="val 61237"/>
              <a:gd name="adj2" fmla="val 50624"/>
            </a:avLst>
          </a:prstGeom>
          <a:solidFill>
            <a:srgbClr val="C9A6E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000" dirty="0" smtClean="0">
                <a:latin typeface="Segoe UI Light" panose="020B0502040204020203" pitchFamily="34" charset="0"/>
                <a:cs typeface="Segoe UI Light" panose="020B0502040204020203" pitchFamily="34" charset="0"/>
              </a:rPr>
              <a:t>      Design and Quick                               Marquee</a:t>
            </a:r>
          </a:p>
          <a:p>
            <a:r>
              <a:rPr lang="en-US" sz="2000" dirty="0" smtClean="0">
                <a:latin typeface="Segoe UI Light" panose="020B0502040204020203" pitchFamily="34" charset="0"/>
                <a:cs typeface="Segoe UI Light" panose="020B0502040204020203" pitchFamily="34" charset="0"/>
              </a:rPr>
              <a:t>                Wins                                           Wins</a:t>
            </a:r>
            <a:endParaRPr lang="en-US" sz="2000" dirty="0">
              <a:latin typeface="Segoe UI Light" panose="020B0502040204020203" pitchFamily="34" charset="0"/>
              <a:cs typeface="Segoe UI Light" panose="020B0502040204020203" pitchFamily="34" charset="0"/>
            </a:endParaRPr>
          </a:p>
        </p:txBody>
      </p:sp>
      <p:sp>
        <p:nvSpPr>
          <p:cNvPr id="5" name="Notched Right Arrow 4"/>
          <p:cNvSpPr/>
          <p:nvPr/>
        </p:nvSpPr>
        <p:spPr>
          <a:xfrm flipH="1">
            <a:off x="3069855" y="4445690"/>
            <a:ext cx="7096777" cy="1144292"/>
          </a:xfrm>
          <a:prstGeom prst="notchedRightArrow">
            <a:avLst>
              <a:gd name="adj1" fmla="val 61237"/>
              <a:gd name="adj2" fmla="val 50624"/>
            </a:avLst>
          </a:prstGeom>
          <a:solidFill>
            <a:schemeClr val="accent4">
              <a:lumMod val="25000"/>
              <a:lumOff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latin typeface="Segoe UI Light" panose="020B0502040204020203" pitchFamily="34" charset="0"/>
                <a:cs typeface="Segoe UI Light" panose="020B0502040204020203" pitchFamily="34" charset="0"/>
              </a:rPr>
              <a:t>        Escalations                                        Engineering</a:t>
            </a:r>
          </a:p>
          <a:p>
            <a:pPr algn="ctr"/>
            <a:r>
              <a:rPr lang="en-US" sz="2000" dirty="0" smtClean="0">
                <a:latin typeface="Segoe UI Light" panose="020B0502040204020203" pitchFamily="34" charset="0"/>
                <a:cs typeface="Segoe UI Light" panose="020B0502040204020203" pitchFamily="34" charset="0"/>
              </a:rPr>
              <a:t> </a:t>
            </a:r>
            <a:r>
              <a:rPr lang="en-US" sz="2000" dirty="0">
                <a:latin typeface="Segoe UI Light" panose="020B0502040204020203" pitchFamily="34" charset="0"/>
                <a:cs typeface="Segoe UI Light" panose="020B0502040204020203" pitchFamily="34" charset="0"/>
              </a:rPr>
              <a:t> </a:t>
            </a:r>
            <a:r>
              <a:rPr lang="en-US" sz="2000" dirty="0" smtClean="0">
                <a:latin typeface="Segoe UI Light" panose="020B0502040204020203" pitchFamily="34" charset="0"/>
                <a:cs typeface="Segoe UI Light" panose="020B0502040204020203" pitchFamily="34" charset="0"/>
              </a:rPr>
              <a:t>      or On-Demand                              Patterns/Practices</a:t>
            </a:r>
            <a:endParaRPr lang="en-US" sz="2000" dirty="0">
              <a:latin typeface="Segoe UI Light" panose="020B0502040204020203" pitchFamily="34" charset="0"/>
              <a:cs typeface="Segoe UI Light" panose="020B0502040204020203" pitchFamily="34" charset="0"/>
            </a:endParaRPr>
          </a:p>
        </p:txBody>
      </p:sp>
      <p:sp>
        <p:nvSpPr>
          <p:cNvPr id="6" name="Oval 5"/>
          <p:cNvSpPr/>
          <p:nvPr/>
        </p:nvSpPr>
        <p:spPr>
          <a:xfrm>
            <a:off x="5021915" y="2707738"/>
            <a:ext cx="3196287" cy="2278856"/>
          </a:xfrm>
          <a:prstGeom prst="ellipse">
            <a:avLst/>
          </a:prstGeom>
          <a:solidFill>
            <a:srgbClr val="008272"/>
          </a:solidFill>
          <a:ln>
            <a:noFill/>
          </a:ln>
        </p:spPr>
        <p:style>
          <a:lnRef idx="2">
            <a:schemeClr val="accent3">
              <a:shade val="50000"/>
            </a:schemeClr>
          </a:lnRef>
          <a:fillRef idx="1">
            <a:schemeClr val="accent3"/>
          </a:fillRef>
          <a:effectRef idx="0">
            <a:schemeClr val="accent3"/>
          </a:effectRef>
          <a:fontRef idx="minor">
            <a:schemeClr val="lt1"/>
          </a:fontRef>
        </p:style>
        <p:txBody>
          <a:bodyPr lIns="0" rIns="0" rtlCol="0" anchor="ctr"/>
          <a:lstStyle/>
          <a:p>
            <a:pPr algn="ctr"/>
            <a:r>
              <a:rPr lang="en-US" sz="1400" b="1" dirty="0" smtClean="0">
                <a:latin typeface="Segoe UI Light" panose="020B0502040204020203" pitchFamily="34" charset="0"/>
                <a:cs typeface="Segoe UI Light" panose="020B0502040204020203" pitchFamily="34" charset="0"/>
              </a:rPr>
              <a:t>High-Availability</a:t>
            </a:r>
          </a:p>
          <a:p>
            <a:pPr algn="ctr"/>
            <a:r>
              <a:rPr lang="en-US" sz="1100" dirty="0" smtClean="0">
                <a:latin typeface="Segoe UI Light" panose="020B0502040204020203" pitchFamily="34" charset="0"/>
                <a:cs typeface="Segoe UI Light" panose="020B0502040204020203" pitchFamily="34" charset="0"/>
              </a:rPr>
              <a:t>Awareness </a:t>
            </a:r>
            <a:r>
              <a:rPr lang="en-US" sz="1100" dirty="0">
                <a:latin typeface="Segoe UI Light" panose="020B0502040204020203" pitchFamily="34" charset="0"/>
                <a:cs typeface="Segoe UI Light" panose="020B0502040204020203" pitchFamily="34" charset="0"/>
              </a:rPr>
              <a:t>&amp; Key </a:t>
            </a:r>
            <a:r>
              <a:rPr lang="en-US" sz="1100" dirty="0" smtClean="0">
                <a:latin typeface="Segoe UI Light" panose="020B0502040204020203" pitchFamily="34" charset="0"/>
                <a:cs typeface="Segoe UI Light" panose="020B0502040204020203" pitchFamily="34" charset="0"/>
              </a:rPr>
              <a:t>Solutions</a:t>
            </a:r>
          </a:p>
          <a:p>
            <a:pPr algn="ctr"/>
            <a:endParaRPr lang="en-US" sz="1000" b="1" dirty="0" smtClean="0">
              <a:latin typeface="Segoe UI Light" panose="020B0502040204020203" pitchFamily="34" charset="0"/>
              <a:cs typeface="Segoe UI Light" panose="020B0502040204020203" pitchFamily="34" charset="0"/>
            </a:endParaRPr>
          </a:p>
          <a:p>
            <a:pPr algn="ctr"/>
            <a:r>
              <a:rPr lang="en-US" sz="1400" b="1" dirty="0" smtClean="0">
                <a:latin typeface="Segoe UI Light" panose="020B0502040204020203" pitchFamily="34" charset="0"/>
                <a:cs typeface="Segoe UI Light" panose="020B0502040204020203" pitchFamily="34" charset="0"/>
              </a:rPr>
              <a:t>References</a:t>
            </a:r>
          </a:p>
          <a:p>
            <a:pPr algn="ctr"/>
            <a:r>
              <a:rPr lang="en-US" sz="1100" dirty="0" smtClean="0">
                <a:latin typeface="Segoe UI Light" panose="020B0502040204020203" pitchFamily="34" charset="0"/>
                <a:cs typeface="Segoe UI Light" panose="020B0502040204020203" pitchFamily="34" charset="0"/>
              </a:rPr>
              <a:t>Best </a:t>
            </a:r>
            <a:r>
              <a:rPr lang="en-US" sz="1100" dirty="0">
                <a:latin typeface="Segoe UI Light" panose="020B0502040204020203" pitchFamily="34" charset="0"/>
                <a:cs typeface="Segoe UI Light" panose="020B0502040204020203" pitchFamily="34" charset="0"/>
              </a:rPr>
              <a:t>Practices w/ High Level </a:t>
            </a:r>
            <a:r>
              <a:rPr lang="en-US" sz="1100" dirty="0" smtClean="0">
                <a:latin typeface="Segoe UI Light" panose="020B0502040204020203" pitchFamily="34" charset="0"/>
                <a:cs typeface="Segoe UI Light" panose="020B0502040204020203" pitchFamily="34" charset="0"/>
              </a:rPr>
              <a:t>Services</a:t>
            </a:r>
          </a:p>
          <a:p>
            <a:pPr algn="ctr"/>
            <a:endParaRPr lang="en-US" sz="1000" b="1" dirty="0" smtClean="0">
              <a:latin typeface="Segoe UI Light" panose="020B0502040204020203" pitchFamily="34" charset="0"/>
              <a:cs typeface="Segoe UI Light" panose="020B0502040204020203" pitchFamily="34" charset="0"/>
            </a:endParaRPr>
          </a:p>
          <a:p>
            <a:pPr algn="ctr"/>
            <a:r>
              <a:rPr lang="en-US" sz="1400" b="1" dirty="0" smtClean="0">
                <a:latin typeface="Segoe UI Light" panose="020B0502040204020203" pitchFamily="34" charset="0"/>
                <a:cs typeface="Segoe UI Light" panose="020B0502040204020203" pitchFamily="34" charset="0"/>
              </a:rPr>
              <a:t>True-Up</a:t>
            </a:r>
          </a:p>
          <a:p>
            <a:pPr algn="ctr"/>
            <a:r>
              <a:rPr lang="en-US" sz="1100" dirty="0" smtClean="0">
                <a:latin typeface="Segoe UI Light" panose="020B0502040204020203" pitchFamily="34" charset="0"/>
                <a:cs typeface="Segoe UI Light" panose="020B0502040204020203" pitchFamily="34" charset="0"/>
              </a:rPr>
              <a:t>Healthy </a:t>
            </a:r>
            <a:r>
              <a:rPr lang="en-US" sz="1100" dirty="0">
                <a:latin typeface="Segoe UI Light" panose="020B0502040204020203" pitchFamily="34" charset="0"/>
                <a:cs typeface="Segoe UI Light" panose="020B0502040204020203" pitchFamily="34" charset="0"/>
              </a:rPr>
              <a:t>Consumptions &amp; </a:t>
            </a:r>
            <a:r>
              <a:rPr lang="en-US" sz="1100" dirty="0" smtClean="0">
                <a:latin typeface="Segoe UI Light" panose="020B0502040204020203" pitchFamily="34" charset="0"/>
                <a:cs typeface="Segoe UI Light" panose="020B0502040204020203" pitchFamily="34" charset="0"/>
              </a:rPr>
              <a:t>Satisfactions</a:t>
            </a:r>
          </a:p>
        </p:txBody>
      </p:sp>
      <p:sp>
        <p:nvSpPr>
          <p:cNvPr id="7" name="Right Arrow 6"/>
          <p:cNvSpPr/>
          <p:nvPr/>
        </p:nvSpPr>
        <p:spPr>
          <a:xfrm>
            <a:off x="4788836" y="3579027"/>
            <a:ext cx="373656" cy="500093"/>
          </a:xfrm>
          <a:prstGeom prst="rightArrow">
            <a:avLst>
              <a:gd name="adj1" fmla="val 50000"/>
              <a:gd name="adj2" fmla="val 10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ight Arrow 7"/>
          <p:cNvSpPr/>
          <p:nvPr/>
        </p:nvSpPr>
        <p:spPr>
          <a:xfrm rot="10800000">
            <a:off x="8059225" y="3582583"/>
            <a:ext cx="373656" cy="500093"/>
          </a:xfrm>
          <a:prstGeom prst="rightArrow">
            <a:avLst>
              <a:gd name="adj1" fmla="val 50000"/>
              <a:gd name="adj2" fmla="val 10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ight Arrow 8"/>
          <p:cNvSpPr/>
          <p:nvPr/>
        </p:nvSpPr>
        <p:spPr>
          <a:xfrm rot="5400000">
            <a:off x="6430822" y="4996825"/>
            <a:ext cx="356481" cy="623302"/>
          </a:xfrm>
          <a:prstGeom prst="rightArrow">
            <a:avLst>
              <a:gd name="adj1" fmla="val 50000"/>
              <a:gd name="adj2" fmla="val 10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ight Arrow 9"/>
          <p:cNvSpPr/>
          <p:nvPr/>
        </p:nvSpPr>
        <p:spPr>
          <a:xfrm rot="16200000">
            <a:off x="6428149" y="2038021"/>
            <a:ext cx="356480" cy="623304"/>
          </a:xfrm>
          <a:prstGeom prst="rightArrow">
            <a:avLst>
              <a:gd name="adj1" fmla="val 50000"/>
              <a:gd name="adj2" fmla="val 10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p:cNvSpPr/>
          <p:nvPr/>
        </p:nvSpPr>
        <p:spPr>
          <a:xfrm>
            <a:off x="8525384" y="3268289"/>
            <a:ext cx="1643063" cy="1171575"/>
          </a:xfrm>
          <a:prstGeom prst="rect">
            <a:avLst/>
          </a:prstGeom>
          <a:solidFill>
            <a:srgbClr val="0072C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Segoe UI Light" panose="020B0502040204020203" pitchFamily="34" charset="0"/>
                <a:cs typeface="Segoe UI Light" panose="020B0502040204020203" pitchFamily="34" charset="0"/>
              </a:rPr>
              <a:t>Services Symmetry</a:t>
            </a:r>
          </a:p>
        </p:txBody>
      </p:sp>
      <p:sp>
        <p:nvSpPr>
          <p:cNvPr id="12" name="Rectangle 11"/>
          <p:cNvSpPr/>
          <p:nvPr/>
        </p:nvSpPr>
        <p:spPr>
          <a:xfrm>
            <a:off x="3071671" y="3268289"/>
            <a:ext cx="1643063" cy="1171575"/>
          </a:xfrm>
          <a:prstGeom prst="rect">
            <a:avLst/>
          </a:prstGeom>
          <a:solidFill>
            <a:srgbClr val="9752C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latin typeface="Segoe UI Light" panose="020B0502040204020203" pitchFamily="34" charset="0"/>
                <a:cs typeface="Segoe UI Light" panose="020B0502040204020203" pitchFamily="34" charset="0"/>
              </a:rPr>
              <a:t>25</a:t>
            </a:r>
          </a:p>
          <a:p>
            <a:pPr algn="ctr"/>
            <a:r>
              <a:rPr lang="en-US" sz="2000" dirty="0" smtClean="0">
                <a:latin typeface="Segoe UI Light" panose="020B0502040204020203" pitchFamily="34" charset="0"/>
                <a:cs typeface="Segoe UI Light" panose="020B0502040204020203" pitchFamily="34" charset="0"/>
              </a:rPr>
              <a:t>HMCs</a:t>
            </a:r>
            <a:endParaRPr lang="en-US" sz="2000" dirty="0">
              <a:latin typeface="Segoe UI Light" panose="020B0502040204020203" pitchFamily="34" charset="0"/>
              <a:cs typeface="Segoe UI Light" panose="020B0502040204020203" pitchFamily="34" charset="0"/>
            </a:endParaRPr>
          </a:p>
        </p:txBody>
      </p:sp>
      <p:sp>
        <p:nvSpPr>
          <p:cNvPr id="13" name="Rectangle 12"/>
          <p:cNvSpPr/>
          <p:nvPr/>
        </p:nvSpPr>
        <p:spPr>
          <a:xfrm>
            <a:off x="5469205" y="5584157"/>
            <a:ext cx="2274368" cy="1171575"/>
          </a:xfrm>
          <a:prstGeom prst="rect">
            <a:avLst/>
          </a:prstGeom>
          <a:solidFill>
            <a:srgbClr val="0072C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latin typeface="Segoe UI Light" panose="020B0502040204020203" pitchFamily="34" charset="0"/>
                <a:cs typeface="Segoe UI Light" panose="020B0502040204020203" pitchFamily="34" charset="0"/>
              </a:rPr>
              <a:t>Field &amp; Strategic Partners Readiness</a:t>
            </a:r>
            <a:endParaRPr lang="en-US" sz="2000" dirty="0">
              <a:latin typeface="Segoe UI Light" panose="020B0502040204020203" pitchFamily="34" charset="0"/>
              <a:cs typeface="Segoe UI Light" panose="020B0502040204020203" pitchFamily="34" charset="0"/>
            </a:endParaRPr>
          </a:p>
        </p:txBody>
      </p:sp>
      <p:sp>
        <p:nvSpPr>
          <p:cNvPr id="14" name="Rectangle 13"/>
          <p:cNvSpPr/>
          <p:nvPr/>
        </p:nvSpPr>
        <p:spPr>
          <a:xfrm>
            <a:off x="5469205" y="902416"/>
            <a:ext cx="2274368" cy="1171575"/>
          </a:xfrm>
          <a:prstGeom prst="rect">
            <a:avLst/>
          </a:prstGeom>
          <a:solidFill>
            <a:srgbClr val="9752C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smtClean="0">
                <a:latin typeface="Segoe UI Light" panose="020B0502040204020203" pitchFamily="34" charset="0"/>
                <a:cs typeface="Segoe UI Light" panose="020B0502040204020203" pitchFamily="34" charset="0"/>
              </a:rPr>
              <a:t>Engineering Impacts Insights</a:t>
            </a:r>
            <a:endParaRPr lang="en-US" sz="2000" dirty="0">
              <a:latin typeface="Segoe UI Light" panose="020B0502040204020203" pitchFamily="34" charset="0"/>
              <a:cs typeface="Segoe UI Light" panose="020B0502040204020203" pitchFamily="34" charset="0"/>
            </a:endParaRPr>
          </a:p>
        </p:txBody>
      </p:sp>
      <p:sp>
        <p:nvSpPr>
          <p:cNvPr id="15" name="Oval 14"/>
          <p:cNvSpPr/>
          <p:nvPr/>
        </p:nvSpPr>
        <p:spPr bwMode="auto">
          <a:xfrm>
            <a:off x="11238561" y="3228211"/>
            <a:ext cx="355106" cy="361328"/>
          </a:xfrm>
          <a:prstGeom prst="ellipse">
            <a:avLst/>
          </a:prstGeom>
          <a:solidFill>
            <a:srgbClr val="0072C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000" dirty="0" err="1">
              <a:latin typeface="Segoe UI Light" panose="020B0502040204020203" pitchFamily="34" charset="0"/>
              <a:cs typeface="Segoe UI Light" panose="020B0502040204020203" pitchFamily="34" charset="0"/>
            </a:endParaRPr>
          </a:p>
        </p:txBody>
      </p:sp>
      <p:sp>
        <p:nvSpPr>
          <p:cNvPr id="16" name="Flowchart: Delay 15"/>
          <p:cNvSpPr/>
          <p:nvPr/>
        </p:nvSpPr>
        <p:spPr bwMode="auto">
          <a:xfrm rot="16200000">
            <a:off x="11196465" y="3497497"/>
            <a:ext cx="439297" cy="602356"/>
          </a:xfrm>
          <a:prstGeom prst="flowChartDelay">
            <a:avLst/>
          </a:prstGeom>
          <a:solidFill>
            <a:srgbClr val="0072C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000" dirty="0" err="1">
              <a:latin typeface="Segoe UI Light" panose="020B0502040204020203" pitchFamily="34" charset="0"/>
              <a:cs typeface="Segoe UI Light" panose="020B0502040204020203" pitchFamily="34" charset="0"/>
            </a:endParaRPr>
          </a:p>
        </p:txBody>
      </p:sp>
      <p:sp>
        <p:nvSpPr>
          <p:cNvPr id="17" name="TextBox 16"/>
          <p:cNvSpPr txBox="1"/>
          <p:nvPr/>
        </p:nvSpPr>
        <p:spPr>
          <a:xfrm>
            <a:off x="10399711" y="3933110"/>
            <a:ext cx="2085340"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smtClean="0">
                <a:gradFill>
                  <a:gsLst>
                    <a:gs pos="2917">
                      <a:schemeClr val="tx1"/>
                    </a:gs>
                    <a:gs pos="30000">
                      <a:schemeClr val="tx1"/>
                    </a:gs>
                  </a:gsLst>
                  <a:lin ang="5400000" scaled="0"/>
                </a:gradFill>
              </a:rPr>
              <a:t>CAT Engineers</a:t>
            </a:r>
          </a:p>
        </p:txBody>
      </p:sp>
      <p:sp>
        <p:nvSpPr>
          <p:cNvPr id="18" name="Oval 17"/>
          <p:cNvSpPr/>
          <p:nvPr/>
        </p:nvSpPr>
        <p:spPr bwMode="auto">
          <a:xfrm>
            <a:off x="1485375" y="3225790"/>
            <a:ext cx="355106" cy="361328"/>
          </a:xfrm>
          <a:prstGeom prst="ellipse">
            <a:avLst/>
          </a:prstGeom>
          <a:solidFill>
            <a:srgbClr val="9752C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000" dirty="0" err="1">
              <a:latin typeface="Segoe UI Light" panose="020B0502040204020203" pitchFamily="34" charset="0"/>
              <a:cs typeface="Segoe UI Light" panose="020B0502040204020203" pitchFamily="34" charset="0"/>
            </a:endParaRPr>
          </a:p>
        </p:txBody>
      </p:sp>
      <p:sp>
        <p:nvSpPr>
          <p:cNvPr id="19" name="Flowchart: Delay 18"/>
          <p:cNvSpPr/>
          <p:nvPr/>
        </p:nvSpPr>
        <p:spPr bwMode="auto">
          <a:xfrm rot="16200000">
            <a:off x="1443279" y="3495076"/>
            <a:ext cx="439297" cy="602356"/>
          </a:xfrm>
          <a:prstGeom prst="flowChartDelay">
            <a:avLst/>
          </a:prstGeom>
          <a:solidFill>
            <a:srgbClr val="9752C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000" dirty="0" err="1">
              <a:latin typeface="Segoe UI Light" panose="020B0502040204020203" pitchFamily="34" charset="0"/>
              <a:cs typeface="Segoe UI Light" panose="020B0502040204020203" pitchFamily="34" charset="0"/>
            </a:endParaRPr>
          </a:p>
        </p:txBody>
      </p:sp>
      <p:sp>
        <p:nvSpPr>
          <p:cNvPr id="20" name="TextBox 19"/>
          <p:cNvSpPr txBox="1"/>
          <p:nvPr/>
        </p:nvSpPr>
        <p:spPr>
          <a:xfrm>
            <a:off x="752966" y="3931214"/>
            <a:ext cx="1819922"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smtClean="0">
                <a:gradFill>
                  <a:gsLst>
                    <a:gs pos="2917">
                      <a:schemeClr val="tx1"/>
                    </a:gs>
                    <a:gs pos="30000">
                      <a:schemeClr val="tx1"/>
                    </a:gs>
                  </a:gsLst>
                  <a:lin ang="5400000" scaled="0"/>
                </a:gradFill>
              </a:rPr>
              <a:t>CAT PMs</a:t>
            </a:r>
          </a:p>
        </p:txBody>
      </p:sp>
    </p:spTree>
    <p:extLst>
      <p:ext uri="{BB962C8B-B14F-4D97-AF65-F5344CB8AC3E}">
        <p14:creationId xmlns:p14="http://schemas.microsoft.com/office/powerpoint/2010/main" val="324383387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p:cNvSpPr/>
          <p:nvPr/>
        </p:nvSpPr>
        <p:spPr>
          <a:xfrm>
            <a:off x="1058970" y="3964883"/>
            <a:ext cx="10482266" cy="416073"/>
          </a:xfrm>
          <a:prstGeom prst="rect">
            <a:avLst/>
          </a:prstGeom>
          <a:solidFill>
            <a:srgbClr val="00827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050" cap="all" dirty="0" smtClean="0">
              <a:latin typeface="Segoe UI Semibold" panose="020B0702040204020203" pitchFamily="34" charset="0"/>
              <a:cs typeface="Segoe UI Semibold" panose="020B0702040204020203" pitchFamily="34" charset="0"/>
            </a:endParaRPr>
          </a:p>
        </p:txBody>
      </p:sp>
      <p:sp>
        <p:nvSpPr>
          <p:cNvPr id="100" name="Rectangle 99"/>
          <p:cNvSpPr/>
          <p:nvPr/>
        </p:nvSpPr>
        <p:spPr>
          <a:xfrm>
            <a:off x="1058970" y="3548037"/>
            <a:ext cx="10482266" cy="416073"/>
          </a:xfrm>
          <a:prstGeom prst="rect">
            <a:avLst/>
          </a:prstGeom>
          <a:solidFill>
            <a:srgbClr val="00188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050" cap="all" dirty="0" smtClean="0">
              <a:latin typeface="Segoe UI Semibold" panose="020B0702040204020203" pitchFamily="34" charset="0"/>
              <a:cs typeface="Segoe UI Semibold" panose="020B0702040204020203" pitchFamily="34" charset="0"/>
            </a:endParaRPr>
          </a:p>
        </p:txBody>
      </p:sp>
      <p:sp>
        <p:nvSpPr>
          <p:cNvPr id="65" name="Rectangle 64"/>
          <p:cNvSpPr/>
          <p:nvPr/>
        </p:nvSpPr>
        <p:spPr>
          <a:xfrm>
            <a:off x="8314006" y="1560850"/>
            <a:ext cx="722654" cy="386725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050" cap="all" dirty="0" smtClean="0">
              <a:latin typeface="Segoe UI Semibold" panose="020B0702040204020203" pitchFamily="34" charset="0"/>
              <a:cs typeface="Segoe UI Semibold" panose="020B0702040204020203" pitchFamily="34" charset="0"/>
            </a:endParaRPr>
          </a:p>
          <a:p>
            <a:pPr algn="ctr"/>
            <a:endParaRPr lang="en-US" sz="1050" cap="all" dirty="0">
              <a:latin typeface="Segoe UI Semibold" panose="020B0702040204020203" pitchFamily="34" charset="0"/>
              <a:cs typeface="Segoe UI Semibold" panose="020B0702040204020203" pitchFamily="34" charset="0"/>
            </a:endParaRPr>
          </a:p>
          <a:p>
            <a:pPr algn="ctr"/>
            <a:endParaRPr lang="en-US" sz="1050" cap="all" dirty="0" smtClean="0">
              <a:latin typeface="Segoe UI Semibold" panose="020B0702040204020203" pitchFamily="34" charset="0"/>
              <a:cs typeface="Segoe UI Semibold" panose="020B0702040204020203" pitchFamily="34" charset="0"/>
            </a:endParaRPr>
          </a:p>
          <a:p>
            <a:pPr algn="ctr"/>
            <a:endParaRPr lang="en-US" sz="1050" cap="all" dirty="0">
              <a:latin typeface="Segoe UI Semibold" panose="020B0702040204020203" pitchFamily="34" charset="0"/>
              <a:cs typeface="Segoe UI Semibold" panose="020B0702040204020203" pitchFamily="34" charset="0"/>
            </a:endParaRPr>
          </a:p>
          <a:p>
            <a:pPr algn="ctr"/>
            <a:endParaRPr lang="en-US" sz="1050" cap="all" dirty="0" smtClean="0">
              <a:latin typeface="Segoe UI Semibold" panose="020B0702040204020203" pitchFamily="34" charset="0"/>
              <a:cs typeface="Segoe UI Semibold" panose="020B0702040204020203" pitchFamily="34" charset="0"/>
            </a:endParaRPr>
          </a:p>
          <a:p>
            <a:pPr algn="ctr"/>
            <a:r>
              <a:rPr lang="en-US" sz="1050" cap="all" dirty="0" smtClean="0">
                <a:latin typeface="Segoe UI Semibold" panose="020B0702040204020203" pitchFamily="34" charset="0"/>
                <a:cs typeface="Segoe UI Semibold" panose="020B0702040204020203" pitchFamily="34" charset="0"/>
              </a:rPr>
              <a:t>CNY Holidays</a:t>
            </a:r>
            <a:endParaRPr lang="en-US" sz="1050" cap="all" dirty="0">
              <a:latin typeface="Segoe UI Semibold" panose="020B0702040204020203" pitchFamily="34" charset="0"/>
              <a:cs typeface="Segoe UI Semibold" panose="020B0702040204020203" pitchFamily="34" charset="0"/>
            </a:endParaRPr>
          </a:p>
        </p:txBody>
      </p:sp>
      <p:sp>
        <p:nvSpPr>
          <p:cNvPr id="86" name="Rectangle 85"/>
          <p:cNvSpPr/>
          <p:nvPr/>
        </p:nvSpPr>
        <p:spPr>
          <a:xfrm>
            <a:off x="1058970" y="3131931"/>
            <a:ext cx="10482266" cy="416073"/>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050" cap="all" dirty="0" smtClean="0">
              <a:latin typeface="Segoe UI Semibold" panose="020B0702040204020203" pitchFamily="34" charset="0"/>
              <a:cs typeface="Segoe UI Semibold" panose="020B0702040204020203" pitchFamily="34" charset="0"/>
            </a:endParaRPr>
          </a:p>
        </p:txBody>
      </p:sp>
      <p:sp>
        <p:nvSpPr>
          <p:cNvPr id="84" name="Rectangle 83"/>
          <p:cNvSpPr/>
          <p:nvPr/>
        </p:nvSpPr>
        <p:spPr>
          <a:xfrm>
            <a:off x="1058970" y="1560850"/>
            <a:ext cx="10482266" cy="416073"/>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050" cap="all" dirty="0" smtClean="0">
              <a:latin typeface="Segoe UI Semibold" panose="020B0702040204020203" pitchFamily="34" charset="0"/>
              <a:cs typeface="Segoe UI Semibold" panose="020B0702040204020203" pitchFamily="34" charset="0"/>
            </a:endParaRPr>
          </a:p>
        </p:txBody>
      </p:sp>
      <p:sp>
        <p:nvSpPr>
          <p:cNvPr id="2" name="Title 1"/>
          <p:cNvSpPr>
            <a:spLocks noGrp="1"/>
          </p:cNvSpPr>
          <p:nvPr>
            <p:ph type="title"/>
          </p:nvPr>
        </p:nvSpPr>
        <p:spPr/>
        <p:txBody>
          <a:bodyPr/>
          <a:lstStyle/>
          <a:p>
            <a:r>
              <a:rPr lang="en-US" dirty="0" smtClean="0"/>
              <a:t>Timeline</a:t>
            </a:r>
            <a:endParaRPr lang="en-US" dirty="0"/>
          </a:p>
        </p:txBody>
      </p:sp>
      <p:grpSp>
        <p:nvGrpSpPr>
          <p:cNvPr id="8" name="Group 4"/>
          <p:cNvGrpSpPr/>
          <p:nvPr/>
        </p:nvGrpSpPr>
        <p:grpSpPr>
          <a:xfrm>
            <a:off x="4478015" y="591315"/>
            <a:ext cx="1454199" cy="4843529"/>
            <a:chOff x="3548511" y="2006748"/>
            <a:chExt cx="1159074" cy="3860551"/>
          </a:xfrm>
        </p:grpSpPr>
        <p:cxnSp>
          <p:nvCxnSpPr>
            <p:cNvPr id="44" name="Straight Connector 7"/>
            <p:cNvCxnSpPr/>
            <p:nvPr/>
          </p:nvCxnSpPr>
          <p:spPr>
            <a:xfrm flipV="1">
              <a:off x="3656299" y="2436531"/>
              <a:ext cx="7804" cy="343076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5" name="Isosceles Triangle 9"/>
            <p:cNvSpPr/>
            <p:nvPr/>
          </p:nvSpPr>
          <p:spPr>
            <a:xfrm rot="18900000">
              <a:off x="3548511" y="2482161"/>
              <a:ext cx="222259" cy="2249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
            <p:cNvSpPr/>
            <p:nvPr/>
          </p:nvSpPr>
          <p:spPr>
            <a:xfrm rot="18900000">
              <a:off x="3568372" y="2006748"/>
              <a:ext cx="1139213" cy="2231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Mark Ozur</a:t>
              </a:r>
              <a:endParaRPr lang="en-US" sz="1200" b="1" dirty="0"/>
            </a:p>
          </p:txBody>
        </p:sp>
      </p:grpSp>
      <p:cxnSp>
        <p:nvCxnSpPr>
          <p:cNvPr id="9" name="Straight Connector 8"/>
          <p:cNvCxnSpPr/>
          <p:nvPr/>
        </p:nvCxnSpPr>
        <p:spPr>
          <a:xfrm>
            <a:off x="767289" y="5428107"/>
            <a:ext cx="10773947"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336181" y="5349482"/>
            <a:ext cx="0" cy="310697"/>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181844" y="5290455"/>
            <a:ext cx="0" cy="310697"/>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887007" y="5290455"/>
            <a:ext cx="0" cy="310697"/>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592172" y="5290455"/>
            <a:ext cx="0" cy="310697"/>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771519" y="5290455"/>
            <a:ext cx="0" cy="31069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476682" y="5290455"/>
            <a:ext cx="0" cy="31069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066354" y="5290455"/>
            <a:ext cx="0" cy="31069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70856" y="5660952"/>
            <a:ext cx="409085" cy="246221"/>
          </a:xfrm>
          <a:prstGeom prst="rect">
            <a:avLst/>
          </a:prstGeom>
          <a:noFill/>
        </p:spPr>
        <p:txBody>
          <a:bodyPr wrap="none" rtlCol="0">
            <a:spAutoFit/>
          </a:bodyPr>
          <a:lstStyle/>
          <a:p>
            <a:r>
              <a:rPr lang="en-US" sz="1000" b="1" dirty="0" smtClean="0">
                <a:solidFill>
                  <a:schemeClr val="tx1">
                    <a:lumMod val="50000"/>
                    <a:lumOff val="50000"/>
                  </a:schemeClr>
                </a:solidFill>
                <a:latin typeface="Segoe UI Semilight" panose="020B0402040204020203" pitchFamily="34" charset="0"/>
                <a:cs typeface="Segoe UI Semilight" panose="020B0402040204020203" pitchFamily="34" charset="0"/>
              </a:rPr>
              <a:t>Oct.</a:t>
            </a:r>
            <a:endParaRPr lang="en-US" sz="1000" b="1" dirty="0">
              <a:solidFill>
                <a:schemeClr val="tx1">
                  <a:lumMod val="50000"/>
                  <a:lumOff val="50000"/>
                </a:schemeClr>
              </a:solidFill>
              <a:latin typeface="Segoe UI Semilight" panose="020B0402040204020203" pitchFamily="34" charset="0"/>
              <a:cs typeface="Segoe UI Semilight" panose="020B0402040204020203" pitchFamily="34" charset="0"/>
            </a:endParaRPr>
          </a:p>
        </p:txBody>
      </p:sp>
      <p:sp>
        <p:nvSpPr>
          <p:cNvPr id="21" name="TextBox 20"/>
          <p:cNvSpPr txBox="1"/>
          <p:nvPr/>
        </p:nvSpPr>
        <p:spPr>
          <a:xfrm>
            <a:off x="2578264" y="5660952"/>
            <a:ext cx="439544" cy="246221"/>
          </a:xfrm>
          <a:prstGeom prst="rect">
            <a:avLst/>
          </a:prstGeom>
          <a:noFill/>
        </p:spPr>
        <p:txBody>
          <a:bodyPr wrap="none" rtlCol="0">
            <a:spAutoFit/>
          </a:bodyPr>
          <a:lstStyle/>
          <a:p>
            <a:r>
              <a:rPr lang="en-US" sz="1000" b="1" dirty="0" smtClean="0">
                <a:solidFill>
                  <a:schemeClr val="tx1">
                    <a:lumMod val="50000"/>
                    <a:lumOff val="50000"/>
                  </a:schemeClr>
                </a:solidFill>
                <a:latin typeface="Segoe UI Semilight" panose="020B0402040204020203" pitchFamily="34" charset="0"/>
                <a:cs typeface="Segoe UI Semilight" panose="020B0402040204020203" pitchFamily="34" charset="0"/>
              </a:rPr>
              <a:t>Nov.</a:t>
            </a:r>
            <a:endParaRPr lang="en-US" sz="1000" b="1" dirty="0">
              <a:solidFill>
                <a:schemeClr val="tx1">
                  <a:lumMod val="50000"/>
                  <a:lumOff val="50000"/>
                </a:schemeClr>
              </a:solidFill>
              <a:latin typeface="Segoe UI Semilight" panose="020B0402040204020203" pitchFamily="34" charset="0"/>
              <a:cs typeface="Segoe UI Semilight" panose="020B0402040204020203" pitchFamily="34" charset="0"/>
            </a:endParaRPr>
          </a:p>
        </p:txBody>
      </p:sp>
      <p:sp>
        <p:nvSpPr>
          <p:cNvPr id="22" name="TextBox 21"/>
          <p:cNvSpPr txBox="1"/>
          <p:nvPr/>
        </p:nvSpPr>
        <p:spPr>
          <a:xfrm>
            <a:off x="4285677" y="5660952"/>
            <a:ext cx="425116" cy="246221"/>
          </a:xfrm>
          <a:prstGeom prst="rect">
            <a:avLst/>
          </a:prstGeom>
          <a:noFill/>
        </p:spPr>
        <p:txBody>
          <a:bodyPr wrap="none" rtlCol="0">
            <a:spAutoFit/>
          </a:bodyPr>
          <a:lstStyle/>
          <a:p>
            <a:r>
              <a:rPr lang="en-US" sz="1000" b="1" dirty="0" smtClean="0">
                <a:solidFill>
                  <a:schemeClr val="tx1">
                    <a:lumMod val="50000"/>
                    <a:lumOff val="50000"/>
                  </a:schemeClr>
                </a:solidFill>
                <a:latin typeface="Segoe UI Semilight" panose="020B0402040204020203" pitchFamily="34" charset="0"/>
                <a:cs typeface="Segoe UI Semilight" panose="020B0402040204020203" pitchFamily="34" charset="0"/>
              </a:rPr>
              <a:t>Dec.</a:t>
            </a:r>
            <a:endParaRPr lang="en-US" sz="1000" b="1" dirty="0">
              <a:solidFill>
                <a:schemeClr val="tx1">
                  <a:lumMod val="50000"/>
                  <a:lumOff val="50000"/>
                </a:schemeClr>
              </a:solidFill>
              <a:latin typeface="Segoe UI Semilight" panose="020B0402040204020203" pitchFamily="34" charset="0"/>
              <a:cs typeface="Segoe UI Semilight" panose="020B0402040204020203" pitchFamily="34" charset="0"/>
            </a:endParaRPr>
          </a:p>
        </p:txBody>
      </p:sp>
      <p:sp>
        <p:nvSpPr>
          <p:cNvPr id="23" name="TextBox 22"/>
          <p:cNvSpPr txBox="1"/>
          <p:nvPr/>
        </p:nvSpPr>
        <p:spPr>
          <a:xfrm>
            <a:off x="5995059" y="5660952"/>
            <a:ext cx="391454" cy="246221"/>
          </a:xfrm>
          <a:prstGeom prst="rect">
            <a:avLst/>
          </a:prstGeom>
          <a:noFill/>
        </p:spPr>
        <p:txBody>
          <a:bodyPr wrap="none" rtlCol="0">
            <a:spAutoFit/>
          </a:bodyPr>
          <a:lstStyle/>
          <a:p>
            <a:r>
              <a:rPr lang="en-US" sz="1000" b="1" dirty="0" smtClean="0">
                <a:solidFill>
                  <a:schemeClr val="tx1">
                    <a:lumMod val="50000"/>
                    <a:lumOff val="50000"/>
                  </a:schemeClr>
                </a:solidFill>
                <a:latin typeface="Segoe UI Semilight" panose="020B0402040204020203" pitchFamily="34" charset="0"/>
                <a:cs typeface="Segoe UI Semilight" panose="020B0402040204020203" pitchFamily="34" charset="0"/>
              </a:rPr>
              <a:t>Jan.</a:t>
            </a:r>
            <a:endParaRPr lang="en-US" sz="1000" b="1" dirty="0">
              <a:solidFill>
                <a:schemeClr val="tx1">
                  <a:lumMod val="50000"/>
                  <a:lumOff val="50000"/>
                </a:schemeClr>
              </a:solidFill>
              <a:latin typeface="Segoe UI Semilight" panose="020B0402040204020203" pitchFamily="34" charset="0"/>
              <a:cs typeface="Segoe UI Semilight" panose="020B0402040204020203" pitchFamily="34" charset="0"/>
            </a:endParaRPr>
          </a:p>
        </p:txBody>
      </p:sp>
      <p:sp>
        <p:nvSpPr>
          <p:cNvPr id="24" name="TextBox 23"/>
          <p:cNvSpPr txBox="1"/>
          <p:nvPr/>
        </p:nvSpPr>
        <p:spPr>
          <a:xfrm>
            <a:off x="7702470" y="5660952"/>
            <a:ext cx="413896" cy="246221"/>
          </a:xfrm>
          <a:prstGeom prst="rect">
            <a:avLst/>
          </a:prstGeom>
          <a:noFill/>
        </p:spPr>
        <p:txBody>
          <a:bodyPr wrap="none" rtlCol="0">
            <a:spAutoFit/>
          </a:bodyPr>
          <a:lstStyle/>
          <a:p>
            <a:r>
              <a:rPr lang="en-US" sz="1000" b="1" dirty="0" smtClean="0">
                <a:solidFill>
                  <a:schemeClr val="tx1">
                    <a:lumMod val="50000"/>
                    <a:lumOff val="50000"/>
                  </a:schemeClr>
                </a:solidFill>
                <a:latin typeface="Segoe UI Semilight" panose="020B0402040204020203" pitchFamily="34" charset="0"/>
                <a:cs typeface="Segoe UI Semilight" panose="020B0402040204020203" pitchFamily="34" charset="0"/>
              </a:rPr>
              <a:t>Feb.</a:t>
            </a:r>
            <a:endParaRPr lang="en-US" sz="1000" b="1" dirty="0">
              <a:solidFill>
                <a:schemeClr val="tx1">
                  <a:lumMod val="50000"/>
                  <a:lumOff val="50000"/>
                </a:schemeClr>
              </a:solidFill>
              <a:latin typeface="Segoe UI Semilight" panose="020B0402040204020203" pitchFamily="34" charset="0"/>
              <a:cs typeface="Segoe UI Semilight" panose="020B0402040204020203" pitchFamily="34" charset="0"/>
            </a:endParaRPr>
          </a:p>
        </p:txBody>
      </p:sp>
      <p:sp>
        <p:nvSpPr>
          <p:cNvPr id="25" name="TextBox 24"/>
          <p:cNvSpPr txBox="1"/>
          <p:nvPr/>
        </p:nvSpPr>
        <p:spPr>
          <a:xfrm>
            <a:off x="9409881" y="5660952"/>
            <a:ext cx="431528" cy="246221"/>
          </a:xfrm>
          <a:prstGeom prst="rect">
            <a:avLst/>
          </a:prstGeom>
          <a:noFill/>
        </p:spPr>
        <p:txBody>
          <a:bodyPr wrap="none" rtlCol="0">
            <a:spAutoFit/>
          </a:bodyPr>
          <a:lstStyle/>
          <a:p>
            <a:r>
              <a:rPr lang="en-US" sz="1000" b="1" dirty="0" smtClean="0">
                <a:solidFill>
                  <a:schemeClr val="tx1">
                    <a:lumMod val="50000"/>
                    <a:lumOff val="50000"/>
                  </a:schemeClr>
                </a:solidFill>
                <a:latin typeface="Segoe UI Semilight" panose="020B0402040204020203" pitchFamily="34" charset="0"/>
                <a:cs typeface="Segoe UI Semilight" panose="020B0402040204020203" pitchFamily="34" charset="0"/>
              </a:rPr>
              <a:t>Mar.</a:t>
            </a:r>
            <a:endParaRPr lang="en-US" sz="1000" b="1" dirty="0">
              <a:solidFill>
                <a:schemeClr val="tx1">
                  <a:lumMod val="50000"/>
                  <a:lumOff val="50000"/>
                </a:schemeClr>
              </a:solidFill>
              <a:latin typeface="Segoe UI Semilight" panose="020B0402040204020203" pitchFamily="34" charset="0"/>
              <a:cs typeface="Segoe UI Semilight" panose="020B0402040204020203" pitchFamily="34" charset="0"/>
            </a:endParaRPr>
          </a:p>
        </p:txBody>
      </p:sp>
      <p:sp>
        <p:nvSpPr>
          <p:cNvPr id="26" name="TextBox 25"/>
          <p:cNvSpPr txBox="1"/>
          <p:nvPr/>
        </p:nvSpPr>
        <p:spPr>
          <a:xfrm>
            <a:off x="11113352" y="5660952"/>
            <a:ext cx="412292" cy="246221"/>
          </a:xfrm>
          <a:prstGeom prst="rect">
            <a:avLst/>
          </a:prstGeom>
          <a:noFill/>
        </p:spPr>
        <p:txBody>
          <a:bodyPr wrap="none" rtlCol="0">
            <a:spAutoFit/>
          </a:bodyPr>
          <a:lstStyle/>
          <a:p>
            <a:r>
              <a:rPr lang="en-US" sz="1000" b="1" dirty="0" smtClean="0">
                <a:solidFill>
                  <a:schemeClr val="tx1">
                    <a:lumMod val="50000"/>
                    <a:lumOff val="50000"/>
                  </a:schemeClr>
                </a:solidFill>
                <a:latin typeface="Segoe UI Semilight" panose="020B0402040204020203" pitchFamily="34" charset="0"/>
                <a:cs typeface="Segoe UI Semilight" panose="020B0402040204020203" pitchFamily="34" charset="0"/>
              </a:rPr>
              <a:t>Apr.</a:t>
            </a:r>
            <a:endParaRPr lang="en-US" sz="1000" b="1" dirty="0">
              <a:solidFill>
                <a:schemeClr val="tx1">
                  <a:lumMod val="50000"/>
                  <a:lumOff val="50000"/>
                </a:schemeClr>
              </a:solidFill>
              <a:latin typeface="Segoe UI Semilight" panose="020B0402040204020203" pitchFamily="34" charset="0"/>
              <a:cs typeface="Segoe UI Semilight" panose="020B0402040204020203" pitchFamily="34" charset="0"/>
            </a:endParaRPr>
          </a:p>
        </p:txBody>
      </p:sp>
      <p:sp>
        <p:nvSpPr>
          <p:cNvPr id="32" name="Rectangle 31"/>
          <p:cNvSpPr/>
          <p:nvPr/>
        </p:nvSpPr>
        <p:spPr>
          <a:xfrm>
            <a:off x="2585534" y="3132134"/>
            <a:ext cx="1873758" cy="4142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900" cap="all" dirty="0" smtClean="0">
                <a:latin typeface="Segoe UI Semibold" panose="020B0702040204020203" pitchFamily="34" charset="0"/>
                <a:cs typeface="Segoe UI Semibold" panose="020B0702040204020203" pitchFamily="34" charset="0"/>
              </a:rPr>
              <a:t>Premier deployment </a:t>
            </a:r>
          </a:p>
          <a:p>
            <a:pPr algn="ctr"/>
            <a:r>
              <a:rPr lang="en-US" sz="900" cap="all" dirty="0" smtClean="0">
                <a:latin typeface="Segoe UI Semibold" panose="020B0702040204020203" pitchFamily="34" charset="0"/>
                <a:cs typeface="Segoe UI Semibold" panose="020B0702040204020203" pitchFamily="34" charset="0"/>
              </a:rPr>
              <a:t>on top 4</a:t>
            </a:r>
            <a:endParaRPr lang="en-US" sz="900" cap="all" dirty="0">
              <a:latin typeface="Segoe UI Semibold" panose="020B0702040204020203" pitchFamily="34" charset="0"/>
              <a:cs typeface="Segoe UI Semibold" panose="020B0702040204020203" pitchFamily="34" charset="0"/>
            </a:endParaRPr>
          </a:p>
        </p:txBody>
      </p:sp>
      <p:sp>
        <p:nvSpPr>
          <p:cNvPr id="34" name="Rectangle 33"/>
          <p:cNvSpPr/>
          <p:nvPr/>
        </p:nvSpPr>
        <p:spPr>
          <a:xfrm>
            <a:off x="7887007" y="1566985"/>
            <a:ext cx="426999" cy="41607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050" cap="all" dirty="0" smtClean="0">
                <a:latin typeface="Segoe UI Semibold" panose="020B0702040204020203" pitchFamily="34" charset="0"/>
                <a:cs typeface="Segoe UI Semibold" panose="020B0702040204020203" pitchFamily="34" charset="0"/>
              </a:rPr>
              <a:t>TR22</a:t>
            </a:r>
            <a:endParaRPr lang="en-US" sz="1050" cap="all" dirty="0">
              <a:latin typeface="Segoe UI Semibold" panose="020B0702040204020203" pitchFamily="34" charset="0"/>
              <a:cs typeface="Segoe UI Semibold" panose="020B0702040204020203" pitchFamily="34" charset="0"/>
            </a:endParaRPr>
          </a:p>
        </p:txBody>
      </p:sp>
      <p:cxnSp>
        <p:nvCxnSpPr>
          <p:cNvPr id="56" name="Straight Connector 7"/>
          <p:cNvCxnSpPr>
            <a:endCxn id="57" idx="2"/>
          </p:cNvCxnSpPr>
          <p:nvPr/>
        </p:nvCxnSpPr>
        <p:spPr>
          <a:xfrm flipV="1">
            <a:off x="2998281" y="1704446"/>
            <a:ext cx="0" cy="373039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Isosceles Triangle 9"/>
          <p:cNvSpPr/>
          <p:nvPr/>
        </p:nvSpPr>
        <p:spPr>
          <a:xfrm rot="18900000">
            <a:off x="2791124" y="1204324"/>
            <a:ext cx="407510" cy="417133"/>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10"/>
          <p:cNvSpPr/>
          <p:nvPr/>
        </p:nvSpPr>
        <p:spPr>
          <a:xfrm rot="18900000">
            <a:off x="2917021" y="542941"/>
            <a:ext cx="1485033" cy="4129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Mark Souza</a:t>
            </a:r>
          </a:p>
          <a:p>
            <a:pPr algn="ctr"/>
            <a:r>
              <a:rPr lang="en-US" sz="800" b="1" dirty="0" smtClean="0"/>
              <a:t>Shawn Rice</a:t>
            </a:r>
            <a:r>
              <a:rPr lang="en-US" sz="800" b="1" dirty="0"/>
              <a:t> </a:t>
            </a:r>
            <a:r>
              <a:rPr lang="en-US" sz="800" b="1" dirty="0" smtClean="0"/>
              <a:t>/ Rohan Kumar</a:t>
            </a:r>
          </a:p>
        </p:txBody>
      </p:sp>
      <p:sp>
        <p:nvSpPr>
          <p:cNvPr id="59" name="Rectangle 58"/>
          <p:cNvSpPr/>
          <p:nvPr/>
        </p:nvSpPr>
        <p:spPr>
          <a:xfrm>
            <a:off x="3304737" y="1560852"/>
            <a:ext cx="704352" cy="41607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050" cap="all" dirty="0" smtClean="0">
                <a:latin typeface="Segoe UI Semibold" panose="020B0702040204020203" pitchFamily="34" charset="0"/>
                <a:cs typeface="Segoe UI Semibold" panose="020B0702040204020203" pitchFamily="34" charset="0"/>
              </a:rPr>
              <a:t>CI Replay</a:t>
            </a:r>
          </a:p>
        </p:txBody>
      </p:sp>
      <p:sp>
        <p:nvSpPr>
          <p:cNvPr id="64" name="Rectangle 63"/>
          <p:cNvSpPr/>
          <p:nvPr/>
        </p:nvSpPr>
        <p:spPr>
          <a:xfrm>
            <a:off x="6519942" y="1560851"/>
            <a:ext cx="704352" cy="41607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050" cap="all" dirty="0" smtClean="0">
                <a:latin typeface="Segoe UI Semibold" panose="020B0702040204020203" pitchFamily="34" charset="0"/>
                <a:cs typeface="Segoe UI Semibold" panose="020B0702040204020203" pitchFamily="34" charset="0"/>
              </a:rPr>
              <a:t>CAT WW Meeting</a:t>
            </a:r>
          </a:p>
        </p:txBody>
      </p:sp>
      <p:grpSp>
        <p:nvGrpSpPr>
          <p:cNvPr id="66" name="Group 3"/>
          <p:cNvGrpSpPr/>
          <p:nvPr/>
        </p:nvGrpSpPr>
        <p:grpSpPr>
          <a:xfrm flipV="1">
            <a:off x="1353688" y="5383466"/>
            <a:ext cx="1056325" cy="1114796"/>
            <a:chOff x="3327951" y="2159082"/>
            <a:chExt cx="841947" cy="888552"/>
          </a:xfrm>
          <a:solidFill>
            <a:schemeClr val="bg1">
              <a:lumMod val="65000"/>
            </a:schemeClr>
          </a:solidFill>
        </p:grpSpPr>
        <p:cxnSp>
          <p:nvCxnSpPr>
            <p:cNvPr id="67" name="Straight Connector 66"/>
            <p:cNvCxnSpPr/>
            <p:nvPr/>
          </p:nvCxnSpPr>
          <p:spPr>
            <a:xfrm flipV="1">
              <a:off x="3521747" y="2423836"/>
              <a:ext cx="3084" cy="623798"/>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8" name="Isosceles Triangle 67"/>
            <p:cNvSpPr/>
            <p:nvPr/>
          </p:nvSpPr>
          <p:spPr>
            <a:xfrm rot="18900000">
              <a:off x="3327951" y="2503137"/>
              <a:ext cx="380534" cy="377167"/>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8100000">
              <a:off x="3559643" y="2159082"/>
              <a:ext cx="610255" cy="3733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cap="all" dirty="0" smtClean="0">
                  <a:latin typeface="Segoe UI Semibold" panose="020B0702040204020203" pitchFamily="34" charset="0"/>
                  <a:cs typeface="Segoe UI Semibold" panose="020B0702040204020203" pitchFamily="34" charset="0"/>
                </a:rPr>
                <a:t>AzureCAT #Chlorine Phase#1</a:t>
              </a:r>
              <a:endParaRPr lang="en-US" sz="800" cap="all" dirty="0">
                <a:latin typeface="Segoe UI Semibold" panose="020B0702040204020203" pitchFamily="34" charset="0"/>
                <a:cs typeface="Segoe UI Semibold" panose="020B0702040204020203" pitchFamily="34" charset="0"/>
              </a:endParaRPr>
            </a:p>
          </p:txBody>
        </p:sp>
      </p:grpSp>
      <p:grpSp>
        <p:nvGrpSpPr>
          <p:cNvPr id="70" name="Group 3"/>
          <p:cNvGrpSpPr/>
          <p:nvPr/>
        </p:nvGrpSpPr>
        <p:grpSpPr>
          <a:xfrm flipV="1">
            <a:off x="2185937" y="5434846"/>
            <a:ext cx="1056325" cy="1158736"/>
            <a:chOff x="3327951" y="2159082"/>
            <a:chExt cx="841947" cy="923575"/>
          </a:xfrm>
          <a:solidFill>
            <a:schemeClr val="bg1">
              <a:lumMod val="65000"/>
            </a:schemeClr>
          </a:solidFill>
        </p:grpSpPr>
        <p:cxnSp>
          <p:nvCxnSpPr>
            <p:cNvPr id="71" name="Straight Connector 70"/>
            <p:cNvCxnSpPr/>
            <p:nvPr/>
          </p:nvCxnSpPr>
          <p:spPr>
            <a:xfrm flipV="1">
              <a:off x="3517026" y="2423836"/>
              <a:ext cx="7805" cy="658821"/>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2" name="Isosceles Triangle 71"/>
            <p:cNvSpPr/>
            <p:nvPr/>
          </p:nvSpPr>
          <p:spPr>
            <a:xfrm rot="18900000">
              <a:off x="3327951" y="2503137"/>
              <a:ext cx="380534" cy="377167"/>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rot="8100000">
              <a:off x="3559643" y="2159082"/>
              <a:ext cx="610255" cy="3733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cap="all" dirty="0" smtClean="0">
                  <a:latin typeface="Segoe UI Semibold" panose="020B0702040204020203" pitchFamily="34" charset="0"/>
                  <a:cs typeface="Segoe UI Semibold" panose="020B0702040204020203" pitchFamily="34" charset="0"/>
                </a:rPr>
                <a:t>AzureCAT #Chlorine Phase#2</a:t>
              </a:r>
              <a:endParaRPr lang="en-US" sz="800" cap="all" dirty="0">
                <a:latin typeface="Segoe UI Semibold" panose="020B0702040204020203" pitchFamily="34" charset="0"/>
                <a:cs typeface="Segoe UI Semibold" panose="020B0702040204020203" pitchFamily="34" charset="0"/>
              </a:endParaRPr>
            </a:p>
          </p:txBody>
        </p:sp>
      </p:grpSp>
      <p:grpSp>
        <p:nvGrpSpPr>
          <p:cNvPr id="74" name="Group 3"/>
          <p:cNvGrpSpPr/>
          <p:nvPr/>
        </p:nvGrpSpPr>
        <p:grpSpPr>
          <a:xfrm flipV="1">
            <a:off x="2967929" y="5428106"/>
            <a:ext cx="1056325" cy="1253378"/>
            <a:chOff x="3327951" y="2159082"/>
            <a:chExt cx="841947" cy="999009"/>
          </a:xfrm>
          <a:solidFill>
            <a:schemeClr val="bg1">
              <a:lumMod val="65000"/>
            </a:schemeClr>
          </a:solidFill>
        </p:grpSpPr>
        <p:cxnSp>
          <p:nvCxnSpPr>
            <p:cNvPr id="75" name="Straight Connector 74"/>
            <p:cNvCxnSpPr/>
            <p:nvPr/>
          </p:nvCxnSpPr>
          <p:spPr>
            <a:xfrm flipV="1">
              <a:off x="3517026" y="2423836"/>
              <a:ext cx="7805" cy="734255"/>
            </a:xfrm>
            <a:prstGeom prst="line">
              <a:avLst/>
            </a:prstGeom>
            <a:grp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6" name="Isosceles Triangle 75"/>
            <p:cNvSpPr/>
            <p:nvPr/>
          </p:nvSpPr>
          <p:spPr>
            <a:xfrm rot="18900000">
              <a:off x="3327951" y="2503137"/>
              <a:ext cx="380534" cy="377167"/>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rot="8100000">
              <a:off x="3559643" y="2159082"/>
              <a:ext cx="610255" cy="3733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cap="all" dirty="0" smtClean="0">
                  <a:latin typeface="Segoe UI Semibold" panose="020B0702040204020203" pitchFamily="34" charset="0"/>
                  <a:cs typeface="Segoe UI Semibold" panose="020B0702040204020203" pitchFamily="34" charset="0"/>
                </a:rPr>
                <a:t>AzureCAT #Chlorine Phase#3</a:t>
              </a:r>
              <a:endParaRPr lang="en-US" sz="800" cap="all" dirty="0">
                <a:latin typeface="Segoe UI Semibold" panose="020B0702040204020203" pitchFamily="34" charset="0"/>
                <a:cs typeface="Segoe UI Semibold" panose="020B0702040204020203" pitchFamily="34" charset="0"/>
              </a:endParaRPr>
            </a:p>
          </p:txBody>
        </p:sp>
      </p:grpSp>
      <p:grpSp>
        <p:nvGrpSpPr>
          <p:cNvPr id="79" name="Group 15"/>
          <p:cNvGrpSpPr/>
          <p:nvPr/>
        </p:nvGrpSpPr>
        <p:grpSpPr>
          <a:xfrm>
            <a:off x="2423155" y="2284113"/>
            <a:ext cx="984156" cy="3159934"/>
            <a:chOff x="3409239" y="2149240"/>
            <a:chExt cx="784425" cy="2518636"/>
          </a:xfrm>
          <a:solidFill>
            <a:srgbClr val="0070C0"/>
          </a:solidFill>
        </p:grpSpPr>
        <p:cxnSp>
          <p:nvCxnSpPr>
            <p:cNvPr id="80" name="Straight Connector 79"/>
            <p:cNvCxnSpPr/>
            <p:nvPr/>
          </p:nvCxnSpPr>
          <p:spPr>
            <a:xfrm flipV="1">
              <a:off x="3517028" y="2423838"/>
              <a:ext cx="7804" cy="2244038"/>
            </a:xfrm>
            <a:prstGeom prst="line">
              <a:avLst/>
            </a:prstGeom>
            <a:grpFill/>
            <a:ln>
              <a:solidFill>
                <a:srgbClr val="00B0F0"/>
              </a:solidFill>
            </a:ln>
          </p:spPr>
          <p:style>
            <a:lnRef idx="1">
              <a:schemeClr val="accent1"/>
            </a:lnRef>
            <a:fillRef idx="0">
              <a:schemeClr val="accent1"/>
            </a:fillRef>
            <a:effectRef idx="0">
              <a:schemeClr val="accent1"/>
            </a:effectRef>
            <a:fontRef idx="minor">
              <a:schemeClr val="tx1"/>
            </a:fontRef>
          </p:style>
        </p:cxnSp>
        <p:sp>
          <p:nvSpPr>
            <p:cNvPr id="81" name="Isosceles Triangle 80"/>
            <p:cNvSpPr/>
            <p:nvPr/>
          </p:nvSpPr>
          <p:spPr>
            <a:xfrm rot="18900000">
              <a:off x="3409239" y="2469467"/>
              <a:ext cx="222259" cy="224977"/>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rot="18900000">
              <a:off x="3494979" y="2149240"/>
              <a:ext cx="698685" cy="2270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cap="all" dirty="0" smtClean="0">
                  <a:latin typeface="Segoe UI Semibold" panose="020B0702040204020203" pitchFamily="34" charset="0"/>
                  <a:cs typeface="Segoe UI Semibold" panose="020B0702040204020203" pitchFamily="34" charset="0"/>
                </a:rPr>
                <a:t>Premier/CAT Alignment </a:t>
              </a:r>
              <a:endParaRPr lang="en-US" sz="800" cap="all" dirty="0">
                <a:latin typeface="Segoe UI Semibold" panose="020B0702040204020203" pitchFamily="34" charset="0"/>
                <a:cs typeface="Segoe UI Semibold" panose="020B0702040204020203" pitchFamily="34" charset="0"/>
              </a:endParaRPr>
            </a:p>
          </p:txBody>
        </p:sp>
      </p:grpSp>
      <p:sp>
        <p:nvSpPr>
          <p:cNvPr id="85" name="Rectangle 84"/>
          <p:cNvSpPr/>
          <p:nvPr/>
        </p:nvSpPr>
        <p:spPr>
          <a:xfrm>
            <a:off x="6160570" y="3131229"/>
            <a:ext cx="3431601" cy="4142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900" cap="all" dirty="0" smtClean="0">
                <a:latin typeface="Segoe UI Semibold" panose="020B0702040204020203" pitchFamily="34" charset="0"/>
                <a:cs typeface="Segoe UI Semibold" panose="020B0702040204020203" pitchFamily="34" charset="0"/>
              </a:rPr>
              <a:t>Premier deployment </a:t>
            </a:r>
          </a:p>
          <a:p>
            <a:pPr algn="ctr"/>
            <a:r>
              <a:rPr lang="en-US" sz="900" cap="all" dirty="0" smtClean="0">
                <a:latin typeface="Segoe UI Semibold" panose="020B0702040204020203" pitchFamily="34" charset="0"/>
                <a:cs typeface="Segoe UI Semibold" panose="020B0702040204020203" pitchFamily="34" charset="0"/>
              </a:rPr>
              <a:t>On rest of HMC</a:t>
            </a:r>
            <a:endParaRPr lang="en-US" sz="900" cap="all" dirty="0">
              <a:latin typeface="Segoe UI Semibold" panose="020B0702040204020203" pitchFamily="34" charset="0"/>
              <a:cs typeface="Segoe UI Semibold" panose="020B0702040204020203" pitchFamily="34" charset="0"/>
            </a:endParaRPr>
          </a:p>
        </p:txBody>
      </p:sp>
      <p:sp>
        <p:nvSpPr>
          <p:cNvPr id="97" name="Rectangle 96"/>
          <p:cNvSpPr/>
          <p:nvPr/>
        </p:nvSpPr>
        <p:spPr>
          <a:xfrm>
            <a:off x="1589112" y="3545491"/>
            <a:ext cx="2870180" cy="414262"/>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900" cap="all" dirty="0" smtClean="0">
                <a:latin typeface="Segoe UI Semibold" panose="020B0702040204020203" pitchFamily="34" charset="0"/>
                <a:cs typeface="Segoe UI Semibold" panose="020B0702040204020203" pitchFamily="34" charset="0"/>
              </a:rPr>
              <a:t>CSS/21v alignment &amp; rob</a:t>
            </a:r>
            <a:endParaRPr lang="en-US" sz="900" cap="all" dirty="0">
              <a:latin typeface="Segoe UI Semibold" panose="020B0702040204020203" pitchFamily="34" charset="0"/>
              <a:cs typeface="Segoe UI Semibold" panose="020B0702040204020203" pitchFamily="34" charset="0"/>
            </a:endParaRPr>
          </a:p>
        </p:txBody>
      </p:sp>
      <p:sp>
        <p:nvSpPr>
          <p:cNvPr id="98" name="Rectangle 97"/>
          <p:cNvSpPr/>
          <p:nvPr/>
        </p:nvSpPr>
        <p:spPr>
          <a:xfrm>
            <a:off x="3012621" y="3952315"/>
            <a:ext cx="589820" cy="414262"/>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900" cap="all" dirty="0" err="1" smtClean="0">
                <a:latin typeface="Segoe UI Semibold" panose="020B0702040204020203" pitchFamily="34" charset="0"/>
                <a:cs typeface="Segoe UI Semibold" panose="020B0702040204020203" pitchFamily="34" charset="0"/>
              </a:rPr>
              <a:t>Hipo</a:t>
            </a:r>
            <a:r>
              <a:rPr lang="en-US" sz="900" cap="all" dirty="0" smtClean="0">
                <a:latin typeface="Segoe UI Semibold" panose="020B0702040204020203" pitchFamily="34" charset="0"/>
                <a:cs typeface="Segoe UI Semibold" panose="020B0702040204020203" pitchFamily="34" charset="0"/>
              </a:rPr>
              <a:t>/cat offsite</a:t>
            </a:r>
            <a:endParaRPr lang="en-US" sz="900" cap="all" dirty="0">
              <a:latin typeface="Segoe UI Semibold" panose="020B0702040204020203" pitchFamily="34" charset="0"/>
              <a:cs typeface="Segoe UI Semibold" panose="020B0702040204020203" pitchFamily="34" charset="0"/>
            </a:endParaRPr>
          </a:p>
        </p:txBody>
      </p:sp>
      <p:sp>
        <p:nvSpPr>
          <p:cNvPr id="99" name="Rectangle 98"/>
          <p:cNvSpPr/>
          <p:nvPr/>
        </p:nvSpPr>
        <p:spPr>
          <a:xfrm>
            <a:off x="3796633" y="3967799"/>
            <a:ext cx="662659" cy="398778"/>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900" cap="all" dirty="0" err="1" smtClean="0">
                <a:latin typeface="Segoe UI Semibold" panose="020B0702040204020203" pitchFamily="34" charset="0"/>
                <a:cs typeface="Segoe UI Semibold" panose="020B0702040204020203" pitchFamily="34" charset="0"/>
              </a:rPr>
              <a:t>Smsg</a:t>
            </a:r>
            <a:endParaRPr lang="en-US" sz="900" cap="all" dirty="0" smtClean="0">
              <a:latin typeface="Segoe UI Semibold" panose="020B0702040204020203" pitchFamily="34" charset="0"/>
              <a:cs typeface="Segoe UI Semibold" panose="020B0702040204020203" pitchFamily="34" charset="0"/>
            </a:endParaRPr>
          </a:p>
          <a:p>
            <a:pPr algn="ctr"/>
            <a:r>
              <a:rPr lang="en-US" sz="900" cap="all" dirty="0" smtClean="0">
                <a:latin typeface="Segoe UI Semibold" panose="020B0702040204020203" pitchFamily="34" charset="0"/>
                <a:cs typeface="Segoe UI Semibold" panose="020B0702040204020203" pitchFamily="34" charset="0"/>
              </a:rPr>
              <a:t>readiness</a:t>
            </a:r>
            <a:endParaRPr lang="en-US" sz="900" cap="all" dirty="0">
              <a:latin typeface="Segoe UI Semibold" panose="020B0702040204020203" pitchFamily="34" charset="0"/>
              <a:cs typeface="Segoe UI Semibold" panose="020B0702040204020203" pitchFamily="34" charset="0"/>
            </a:endParaRPr>
          </a:p>
        </p:txBody>
      </p:sp>
      <p:grpSp>
        <p:nvGrpSpPr>
          <p:cNvPr id="102" name="Group 15"/>
          <p:cNvGrpSpPr/>
          <p:nvPr/>
        </p:nvGrpSpPr>
        <p:grpSpPr>
          <a:xfrm>
            <a:off x="3445485" y="2284113"/>
            <a:ext cx="984156" cy="3159934"/>
            <a:chOff x="3409239" y="2149240"/>
            <a:chExt cx="784425" cy="2518636"/>
          </a:xfrm>
          <a:solidFill>
            <a:srgbClr val="008272"/>
          </a:solidFill>
        </p:grpSpPr>
        <p:cxnSp>
          <p:nvCxnSpPr>
            <p:cNvPr id="103" name="Straight Connector 102"/>
            <p:cNvCxnSpPr/>
            <p:nvPr/>
          </p:nvCxnSpPr>
          <p:spPr>
            <a:xfrm flipV="1">
              <a:off x="3517028" y="2423838"/>
              <a:ext cx="7804" cy="2244038"/>
            </a:xfrm>
            <a:prstGeom prst="line">
              <a:avLst/>
            </a:prstGeom>
            <a:grpFill/>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4" name="Isosceles Triangle 103"/>
            <p:cNvSpPr/>
            <p:nvPr/>
          </p:nvSpPr>
          <p:spPr>
            <a:xfrm rot="18900000">
              <a:off x="3409239" y="2469467"/>
              <a:ext cx="222259" cy="224977"/>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rot="18900000">
              <a:off x="3494979" y="2149240"/>
              <a:ext cx="698685" cy="2270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cap="all" dirty="0" err="1" smtClean="0">
                  <a:latin typeface="Segoe UI Semibold" panose="020B0702040204020203" pitchFamily="34" charset="0"/>
                  <a:cs typeface="Segoe UI Semibold" panose="020B0702040204020203" pitchFamily="34" charset="0"/>
                </a:rPr>
                <a:t>Hipo</a:t>
              </a:r>
              <a:r>
                <a:rPr lang="en-US" sz="800" cap="all" dirty="0" smtClean="0">
                  <a:latin typeface="Segoe UI Semibold" panose="020B0702040204020203" pitchFamily="34" charset="0"/>
                  <a:cs typeface="Segoe UI Semibold" panose="020B0702040204020203" pitchFamily="34" charset="0"/>
                </a:rPr>
                <a:t>/cat</a:t>
              </a:r>
            </a:p>
            <a:p>
              <a:pPr algn="ctr"/>
              <a:r>
                <a:rPr lang="en-US" sz="800" cap="all" dirty="0" smtClean="0">
                  <a:latin typeface="Segoe UI Semibold" panose="020B0702040204020203" pitchFamily="34" charset="0"/>
                  <a:cs typeface="Segoe UI Semibold" panose="020B0702040204020203" pitchFamily="34" charset="0"/>
                </a:rPr>
                <a:t>rob </a:t>
              </a:r>
              <a:endParaRPr lang="en-US" sz="800" cap="all" dirty="0">
                <a:latin typeface="Segoe UI Semibold" panose="020B0702040204020203" pitchFamily="34" charset="0"/>
                <a:cs typeface="Segoe UI Semibold" panose="020B0702040204020203" pitchFamily="34" charset="0"/>
              </a:endParaRPr>
            </a:p>
          </p:txBody>
        </p:sp>
      </p:grpSp>
      <p:grpSp>
        <p:nvGrpSpPr>
          <p:cNvPr id="106" name="Group 15"/>
          <p:cNvGrpSpPr/>
          <p:nvPr/>
        </p:nvGrpSpPr>
        <p:grpSpPr>
          <a:xfrm>
            <a:off x="5149315" y="2274910"/>
            <a:ext cx="984156" cy="3159934"/>
            <a:chOff x="3409239" y="2149240"/>
            <a:chExt cx="784425" cy="2518636"/>
          </a:xfrm>
          <a:solidFill>
            <a:srgbClr val="008272"/>
          </a:solidFill>
        </p:grpSpPr>
        <p:cxnSp>
          <p:nvCxnSpPr>
            <p:cNvPr id="107" name="Straight Connector 106"/>
            <p:cNvCxnSpPr/>
            <p:nvPr/>
          </p:nvCxnSpPr>
          <p:spPr>
            <a:xfrm flipV="1">
              <a:off x="3517028" y="2423838"/>
              <a:ext cx="7804" cy="2244038"/>
            </a:xfrm>
            <a:prstGeom prst="line">
              <a:avLst/>
            </a:prstGeom>
            <a:grpFill/>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8" name="Isosceles Triangle 107"/>
            <p:cNvSpPr/>
            <p:nvPr/>
          </p:nvSpPr>
          <p:spPr>
            <a:xfrm rot="18900000">
              <a:off x="3409239" y="2469467"/>
              <a:ext cx="222259" cy="224977"/>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rot="18900000">
              <a:off x="3494979" y="2149240"/>
              <a:ext cx="698685" cy="2270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cap="all" dirty="0" err="1" smtClean="0">
                  <a:latin typeface="Segoe UI Semibold" panose="020B0702040204020203" pitchFamily="34" charset="0"/>
                  <a:cs typeface="Segoe UI Semibold" panose="020B0702040204020203" pitchFamily="34" charset="0"/>
                </a:rPr>
                <a:t>Hipo</a:t>
              </a:r>
              <a:r>
                <a:rPr lang="en-US" sz="800" cap="all" dirty="0" smtClean="0">
                  <a:latin typeface="Segoe UI Semibold" panose="020B0702040204020203" pitchFamily="34" charset="0"/>
                  <a:cs typeface="Segoe UI Semibold" panose="020B0702040204020203" pitchFamily="34" charset="0"/>
                </a:rPr>
                <a:t>/cat</a:t>
              </a:r>
            </a:p>
            <a:p>
              <a:pPr algn="ctr"/>
              <a:r>
                <a:rPr lang="en-US" sz="800" cap="all" dirty="0" smtClean="0">
                  <a:latin typeface="Segoe UI Semibold" panose="020B0702040204020203" pitchFamily="34" charset="0"/>
                  <a:cs typeface="Segoe UI Semibold" panose="020B0702040204020203" pitchFamily="34" charset="0"/>
                </a:rPr>
                <a:t>rob </a:t>
              </a:r>
              <a:endParaRPr lang="en-US" sz="800" cap="all" dirty="0">
                <a:latin typeface="Segoe UI Semibold" panose="020B0702040204020203" pitchFamily="34" charset="0"/>
                <a:cs typeface="Segoe UI Semibold" panose="020B0702040204020203" pitchFamily="34" charset="0"/>
              </a:endParaRPr>
            </a:p>
          </p:txBody>
        </p:sp>
      </p:grpSp>
      <p:grpSp>
        <p:nvGrpSpPr>
          <p:cNvPr id="110" name="Group 15"/>
          <p:cNvGrpSpPr/>
          <p:nvPr/>
        </p:nvGrpSpPr>
        <p:grpSpPr>
          <a:xfrm>
            <a:off x="6819418" y="2268173"/>
            <a:ext cx="984156" cy="3159934"/>
            <a:chOff x="3409239" y="2149240"/>
            <a:chExt cx="784425" cy="2518636"/>
          </a:xfrm>
          <a:solidFill>
            <a:srgbClr val="008272"/>
          </a:solidFill>
        </p:grpSpPr>
        <p:cxnSp>
          <p:nvCxnSpPr>
            <p:cNvPr id="111" name="Straight Connector 110"/>
            <p:cNvCxnSpPr/>
            <p:nvPr/>
          </p:nvCxnSpPr>
          <p:spPr>
            <a:xfrm flipV="1">
              <a:off x="3517028" y="2423838"/>
              <a:ext cx="7804" cy="2244038"/>
            </a:xfrm>
            <a:prstGeom prst="line">
              <a:avLst/>
            </a:prstGeom>
            <a:grpFill/>
            <a:ln>
              <a:solidFill>
                <a:srgbClr val="00B0F0"/>
              </a:solidFill>
            </a:ln>
          </p:spPr>
          <p:style>
            <a:lnRef idx="1">
              <a:schemeClr val="accent1"/>
            </a:lnRef>
            <a:fillRef idx="0">
              <a:schemeClr val="accent1"/>
            </a:fillRef>
            <a:effectRef idx="0">
              <a:schemeClr val="accent1"/>
            </a:effectRef>
            <a:fontRef idx="minor">
              <a:schemeClr val="tx1"/>
            </a:fontRef>
          </p:style>
        </p:cxnSp>
        <p:sp>
          <p:nvSpPr>
            <p:cNvPr id="112" name="Isosceles Triangle 111"/>
            <p:cNvSpPr/>
            <p:nvPr/>
          </p:nvSpPr>
          <p:spPr>
            <a:xfrm rot="18900000">
              <a:off x="3409239" y="2469467"/>
              <a:ext cx="222259" cy="224977"/>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rot="18900000">
              <a:off x="3494979" y="2149240"/>
              <a:ext cx="698685" cy="2270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cap="all" dirty="0" err="1" smtClean="0">
                  <a:latin typeface="Segoe UI Semibold" panose="020B0702040204020203" pitchFamily="34" charset="0"/>
                  <a:cs typeface="Segoe UI Semibold" panose="020B0702040204020203" pitchFamily="34" charset="0"/>
                </a:rPr>
                <a:t>Hipo</a:t>
              </a:r>
              <a:r>
                <a:rPr lang="en-US" sz="800" cap="all" dirty="0" smtClean="0">
                  <a:latin typeface="Segoe UI Semibold" panose="020B0702040204020203" pitchFamily="34" charset="0"/>
                  <a:cs typeface="Segoe UI Semibold" panose="020B0702040204020203" pitchFamily="34" charset="0"/>
                </a:rPr>
                <a:t>/cat</a:t>
              </a:r>
            </a:p>
            <a:p>
              <a:pPr algn="ctr"/>
              <a:r>
                <a:rPr lang="en-US" sz="800" cap="all" dirty="0" smtClean="0">
                  <a:latin typeface="Segoe UI Semibold" panose="020B0702040204020203" pitchFamily="34" charset="0"/>
                  <a:cs typeface="Segoe UI Semibold" panose="020B0702040204020203" pitchFamily="34" charset="0"/>
                </a:rPr>
                <a:t>rob </a:t>
              </a:r>
              <a:endParaRPr lang="en-US" sz="800" cap="all" dirty="0">
                <a:latin typeface="Segoe UI Semibold" panose="020B0702040204020203" pitchFamily="34" charset="0"/>
                <a:cs typeface="Segoe UI Semibold" panose="020B0702040204020203" pitchFamily="34" charset="0"/>
              </a:endParaRPr>
            </a:p>
          </p:txBody>
        </p:sp>
      </p:grpSp>
      <p:grpSp>
        <p:nvGrpSpPr>
          <p:cNvPr id="114" name="Group 15"/>
          <p:cNvGrpSpPr/>
          <p:nvPr/>
        </p:nvGrpSpPr>
        <p:grpSpPr>
          <a:xfrm>
            <a:off x="10072653" y="2268172"/>
            <a:ext cx="984156" cy="3159934"/>
            <a:chOff x="3409239" y="2149240"/>
            <a:chExt cx="784425" cy="2518636"/>
          </a:xfrm>
          <a:solidFill>
            <a:srgbClr val="008272"/>
          </a:solidFill>
        </p:grpSpPr>
        <p:cxnSp>
          <p:nvCxnSpPr>
            <p:cNvPr id="115" name="Straight Connector 114"/>
            <p:cNvCxnSpPr/>
            <p:nvPr/>
          </p:nvCxnSpPr>
          <p:spPr>
            <a:xfrm flipV="1">
              <a:off x="3517028" y="2423838"/>
              <a:ext cx="7804" cy="2244038"/>
            </a:xfrm>
            <a:prstGeom prst="line">
              <a:avLst/>
            </a:prstGeom>
            <a:grpFill/>
            <a:ln>
              <a:solidFill>
                <a:srgbClr val="00B0F0"/>
              </a:solidFill>
            </a:ln>
          </p:spPr>
          <p:style>
            <a:lnRef idx="1">
              <a:schemeClr val="accent1"/>
            </a:lnRef>
            <a:fillRef idx="0">
              <a:schemeClr val="accent1"/>
            </a:fillRef>
            <a:effectRef idx="0">
              <a:schemeClr val="accent1"/>
            </a:effectRef>
            <a:fontRef idx="minor">
              <a:schemeClr val="tx1"/>
            </a:fontRef>
          </p:style>
        </p:cxnSp>
        <p:sp>
          <p:nvSpPr>
            <p:cNvPr id="116" name="Isosceles Triangle 115"/>
            <p:cNvSpPr/>
            <p:nvPr/>
          </p:nvSpPr>
          <p:spPr>
            <a:xfrm rot="18900000">
              <a:off x="3409239" y="2469467"/>
              <a:ext cx="222259" cy="224977"/>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rot="18900000">
              <a:off x="3494979" y="2149240"/>
              <a:ext cx="698685" cy="2270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cap="all" dirty="0" err="1" smtClean="0">
                  <a:latin typeface="Segoe UI Semibold" panose="020B0702040204020203" pitchFamily="34" charset="0"/>
                  <a:cs typeface="Segoe UI Semibold" panose="020B0702040204020203" pitchFamily="34" charset="0"/>
                </a:rPr>
                <a:t>Hipo</a:t>
              </a:r>
              <a:r>
                <a:rPr lang="en-US" sz="800" cap="all" dirty="0" smtClean="0">
                  <a:latin typeface="Segoe UI Semibold" panose="020B0702040204020203" pitchFamily="34" charset="0"/>
                  <a:cs typeface="Segoe UI Semibold" panose="020B0702040204020203" pitchFamily="34" charset="0"/>
                </a:rPr>
                <a:t>/cat</a:t>
              </a:r>
            </a:p>
            <a:p>
              <a:pPr algn="ctr"/>
              <a:r>
                <a:rPr lang="en-US" sz="800" cap="all" dirty="0" smtClean="0">
                  <a:latin typeface="Segoe UI Semibold" panose="020B0702040204020203" pitchFamily="34" charset="0"/>
                  <a:cs typeface="Segoe UI Semibold" panose="020B0702040204020203" pitchFamily="34" charset="0"/>
                </a:rPr>
                <a:t>rob </a:t>
              </a:r>
              <a:endParaRPr lang="en-US" sz="800" cap="all" dirty="0">
                <a:latin typeface="Segoe UI Semibold" panose="020B0702040204020203" pitchFamily="34" charset="0"/>
                <a:cs typeface="Segoe UI Semibold" panose="020B0702040204020203" pitchFamily="34" charset="0"/>
              </a:endParaRPr>
            </a:p>
          </p:txBody>
        </p:sp>
      </p:grpSp>
      <p:grpSp>
        <p:nvGrpSpPr>
          <p:cNvPr id="118" name="Group 4"/>
          <p:cNvGrpSpPr/>
          <p:nvPr/>
        </p:nvGrpSpPr>
        <p:grpSpPr>
          <a:xfrm>
            <a:off x="6231743" y="591315"/>
            <a:ext cx="1454199" cy="4843529"/>
            <a:chOff x="3548511" y="2006748"/>
            <a:chExt cx="1159074" cy="3860551"/>
          </a:xfrm>
        </p:grpSpPr>
        <p:cxnSp>
          <p:nvCxnSpPr>
            <p:cNvPr id="119" name="Straight Connector 7"/>
            <p:cNvCxnSpPr/>
            <p:nvPr/>
          </p:nvCxnSpPr>
          <p:spPr>
            <a:xfrm flipV="1">
              <a:off x="3656299" y="2436531"/>
              <a:ext cx="7804" cy="343076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0" name="Isosceles Triangle 9"/>
            <p:cNvSpPr/>
            <p:nvPr/>
          </p:nvSpPr>
          <p:spPr>
            <a:xfrm rot="18900000">
              <a:off x="3548511" y="2482161"/>
              <a:ext cx="222259" cy="2249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0"/>
            <p:cNvSpPr/>
            <p:nvPr/>
          </p:nvSpPr>
          <p:spPr>
            <a:xfrm rot="18900000">
              <a:off x="3568372" y="2006748"/>
              <a:ext cx="1139213" cy="2231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TBD</a:t>
              </a:r>
              <a:endParaRPr lang="en-US" sz="1200" b="1" dirty="0"/>
            </a:p>
          </p:txBody>
        </p:sp>
      </p:grpSp>
      <p:grpSp>
        <p:nvGrpSpPr>
          <p:cNvPr id="123" name="Group 4"/>
          <p:cNvGrpSpPr/>
          <p:nvPr/>
        </p:nvGrpSpPr>
        <p:grpSpPr>
          <a:xfrm>
            <a:off x="9668529" y="594423"/>
            <a:ext cx="1454199" cy="4843529"/>
            <a:chOff x="3548511" y="2006748"/>
            <a:chExt cx="1159074" cy="3860551"/>
          </a:xfrm>
        </p:grpSpPr>
        <p:cxnSp>
          <p:nvCxnSpPr>
            <p:cNvPr id="124" name="Straight Connector 7"/>
            <p:cNvCxnSpPr/>
            <p:nvPr/>
          </p:nvCxnSpPr>
          <p:spPr>
            <a:xfrm flipV="1">
              <a:off x="3656299" y="2436531"/>
              <a:ext cx="7804" cy="343076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5" name="Isosceles Triangle 9"/>
            <p:cNvSpPr/>
            <p:nvPr/>
          </p:nvSpPr>
          <p:spPr>
            <a:xfrm rot="18900000">
              <a:off x="3548511" y="2482161"/>
              <a:ext cx="222259" cy="2249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0"/>
            <p:cNvSpPr/>
            <p:nvPr/>
          </p:nvSpPr>
          <p:spPr>
            <a:xfrm rot="18900000">
              <a:off x="3568372" y="2006748"/>
              <a:ext cx="1139213" cy="2231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TBD</a:t>
              </a:r>
              <a:endParaRPr lang="en-US" sz="1200" b="1" dirty="0"/>
            </a:p>
          </p:txBody>
        </p:sp>
      </p:grpSp>
      <p:grpSp>
        <p:nvGrpSpPr>
          <p:cNvPr id="127" name="Group 4"/>
          <p:cNvGrpSpPr/>
          <p:nvPr/>
        </p:nvGrpSpPr>
        <p:grpSpPr>
          <a:xfrm>
            <a:off x="7954761" y="568639"/>
            <a:ext cx="1454199" cy="4843529"/>
            <a:chOff x="3548511" y="2006748"/>
            <a:chExt cx="1159074" cy="3860551"/>
          </a:xfrm>
        </p:grpSpPr>
        <p:cxnSp>
          <p:nvCxnSpPr>
            <p:cNvPr id="128" name="Straight Connector 7"/>
            <p:cNvCxnSpPr/>
            <p:nvPr/>
          </p:nvCxnSpPr>
          <p:spPr>
            <a:xfrm flipV="1">
              <a:off x="3656299" y="2436531"/>
              <a:ext cx="7804" cy="343076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9" name="Isosceles Triangle 9"/>
            <p:cNvSpPr/>
            <p:nvPr/>
          </p:nvSpPr>
          <p:spPr>
            <a:xfrm rot="18900000">
              <a:off x="3548511" y="2482161"/>
              <a:ext cx="222259" cy="224977"/>
            </a:xfrm>
            <a:prstGeom prst="triangle">
              <a:avLst>
                <a:gd name="adj" fmla="val 10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0"/>
            <p:cNvSpPr/>
            <p:nvPr/>
          </p:nvSpPr>
          <p:spPr>
            <a:xfrm rot="18900000">
              <a:off x="3568372" y="2006748"/>
              <a:ext cx="1139213" cy="22318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TBD</a:t>
              </a:r>
              <a:endParaRPr lang="en-US" sz="1200" b="1" dirty="0"/>
            </a:p>
          </p:txBody>
        </p:sp>
      </p:grpSp>
      <p:sp>
        <p:nvSpPr>
          <p:cNvPr id="131" name="Rectangle 130"/>
          <p:cNvSpPr/>
          <p:nvPr/>
        </p:nvSpPr>
        <p:spPr>
          <a:xfrm>
            <a:off x="1069785" y="1552655"/>
            <a:ext cx="589386" cy="41607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050" cap="all" dirty="0" err="1" smtClean="0">
                <a:latin typeface="Segoe UI Semibold" panose="020B0702040204020203" pitchFamily="34" charset="0"/>
                <a:cs typeface="Segoe UI Semibold" panose="020B0702040204020203" pitchFamily="34" charset="0"/>
              </a:rPr>
              <a:t>Aisa</a:t>
            </a:r>
            <a:r>
              <a:rPr lang="en-US" sz="1050" cap="all" dirty="0" smtClean="0">
                <a:latin typeface="Segoe UI Semibold" panose="020B0702040204020203" pitchFamily="34" charset="0"/>
                <a:cs typeface="Segoe UI Semibold" panose="020B0702040204020203" pitchFamily="34" charset="0"/>
              </a:rPr>
              <a:t> cat</a:t>
            </a:r>
          </a:p>
          <a:p>
            <a:pPr algn="ctr"/>
            <a:r>
              <a:rPr lang="en-US" sz="1050" cap="all" dirty="0" smtClean="0">
                <a:latin typeface="Segoe UI Semibold" panose="020B0702040204020203" pitchFamily="34" charset="0"/>
                <a:cs typeface="Segoe UI Semibold" panose="020B0702040204020203" pitchFamily="34" charset="0"/>
              </a:rPr>
              <a:t>summit</a:t>
            </a:r>
          </a:p>
        </p:txBody>
      </p:sp>
      <p:sp>
        <p:nvSpPr>
          <p:cNvPr id="132" name="Rectangle 131"/>
          <p:cNvSpPr/>
          <p:nvPr/>
        </p:nvSpPr>
        <p:spPr>
          <a:xfrm>
            <a:off x="4851454" y="1560455"/>
            <a:ext cx="283186" cy="41607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050" cap="all" dirty="0" err="1" smtClean="0">
                <a:latin typeface="Segoe UI Semibold" panose="020B0702040204020203" pitchFamily="34" charset="0"/>
                <a:cs typeface="Segoe UI Semibold" panose="020B0702040204020203" pitchFamily="34" charset="0"/>
              </a:rPr>
              <a:t>catA</a:t>
            </a:r>
            <a:r>
              <a:rPr lang="en-US" sz="1050" cap="all" dirty="0" smtClean="0">
                <a:latin typeface="Segoe UI Semibold" panose="020B0702040204020203" pitchFamily="34" charset="0"/>
                <a:cs typeface="Segoe UI Semibold" panose="020B0702040204020203" pitchFamily="34" charset="0"/>
              </a:rPr>
              <a:t>/H</a:t>
            </a:r>
          </a:p>
        </p:txBody>
      </p:sp>
      <p:grpSp>
        <p:nvGrpSpPr>
          <p:cNvPr id="133" name="Group 15"/>
          <p:cNvGrpSpPr/>
          <p:nvPr/>
        </p:nvGrpSpPr>
        <p:grpSpPr>
          <a:xfrm>
            <a:off x="4326102" y="2329979"/>
            <a:ext cx="984156" cy="3159934"/>
            <a:chOff x="3409239" y="2149240"/>
            <a:chExt cx="784425" cy="2518636"/>
          </a:xfrm>
          <a:solidFill>
            <a:srgbClr val="0070C0"/>
          </a:solidFill>
        </p:grpSpPr>
        <p:cxnSp>
          <p:nvCxnSpPr>
            <p:cNvPr id="134" name="Straight Connector 133"/>
            <p:cNvCxnSpPr/>
            <p:nvPr/>
          </p:nvCxnSpPr>
          <p:spPr>
            <a:xfrm flipV="1">
              <a:off x="3517028" y="2423838"/>
              <a:ext cx="7804" cy="2244038"/>
            </a:xfrm>
            <a:prstGeom prst="line">
              <a:avLst/>
            </a:prstGeom>
            <a:grpFill/>
            <a:ln>
              <a:solidFill>
                <a:srgbClr val="00B0F0"/>
              </a:solidFill>
            </a:ln>
          </p:spPr>
          <p:style>
            <a:lnRef idx="1">
              <a:schemeClr val="accent1"/>
            </a:lnRef>
            <a:fillRef idx="0">
              <a:schemeClr val="accent1"/>
            </a:fillRef>
            <a:effectRef idx="0">
              <a:schemeClr val="accent1"/>
            </a:effectRef>
            <a:fontRef idx="minor">
              <a:schemeClr val="tx1"/>
            </a:fontRef>
          </p:style>
        </p:cxnSp>
        <p:sp>
          <p:nvSpPr>
            <p:cNvPr id="135" name="Isosceles Triangle 134"/>
            <p:cNvSpPr/>
            <p:nvPr/>
          </p:nvSpPr>
          <p:spPr>
            <a:xfrm rot="18900000">
              <a:off x="3409239" y="2469467"/>
              <a:ext cx="222259" cy="224977"/>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rot="18900000">
              <a:off x="3494979" y="2149240"/>
              <a:ext cx="698685" cy="2270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cap="all" dirty="0" smtClean="0">
                  <a:latin typeface="Segoe UI Semibold" panose="020B0702040204020203" pitchFamily="34" charset="0"/>
                  <a:cs typeface="Segoe UI Semibold" panose="020B0702040204020203" pitchFamily="34" charset="0"/>
                </a:rPr>
                <a:t>Premier/CAT rob </a:t>
              </a:r>
              <a:endParaRPr lang="en-US" sz="800" cap="all" dirty="0">
                <a:latin typeface="Segoe UI Semibold" panose="020B0702040204020203" pitchFamily="34" charset="0"/>
                <a:cs typeface="Segoe UI Semibold" panose="020B0702040204020203" pitchFamily="34" charset="0"/>
              </a:endParaRPr>
            </a:p>
          </p:txBody>
        </p:sp>
      </p:grpSp>
      <p:grpSp>
        <p:nvGrpSpPr>
          <p:cNvPr id="137" name="Group 15"/>
          <p:cNvGrpSpPr/>
          <p:nvPr/>
        </p:nvGrpSpPr>
        <p:grpSpPr>
          <a:xfrm>
            <a:off x="6040728" y="2268961"/>
            <a:ext cx="984156" cy="3159934"/>
            <a:chOff x="3409239" y="2149240"/>
            <a:chExt cx="784425" cy="2518636"/>
          </a:xfrm>
          <a:solidFill>
            <a:srgbClr val="0070C0"/>
          </a:solidFill>
        </p:grpSpPr>
        <p:cxnSp>
          <p:nvCxnSpPr>
            <p:cNvPr id="138" name="Straight Connector 137"/>
            <p:cNvCxnSpPr/>
            <p:nvPr/>
          </p:nvCxnSpPr>
          <p:spPr>
            <a:xfrm flipV="1">
              <a:off x="3517028" y="2423838"/>
              <a:ext cx="7804" cy="2244038"/>
            </a:xfrm>
            <a:prstGeom prst="line">
              <a:avLst/>
            </a:prstGeom>
            <a:grpFill/>
            <a:ln>
              <a:solidFill>
                <a:srgbClr val="00B0F0"/>
              </a:solidFill>
            </a:ln>
          </p:spPr>
          <p:style>
            <a:lnRef idx="1">
              <a:schemeClr val="accent1"/>
            </a:lnRef>
            <a:fillRef idx="0">
              <a:schemeClr val="accent1"/>
            </a:fillRef>
            <a:effectRef idx="0">
              <a:schemeClr val="accent1"/>
            </a:effectRef>
            <a:fontRef idx="minor">
              <a:schemeClr val="tx1"/>
            </a:fontRef>
          </p:style>
        </p:cxnSp>
        <p:sp>
          <p:nvSpPr>
            <p:cNvPr id="139" name="Isosceles Triangle 138"/>
            <p:cNvSpPr/>
            <p:nvPr/>
          </p:nvSpPr>
          <p:spPr>
            <a:xfrm rot="18900000">
              <a:off x="3409239" y="2469467"/>
              <a:ext cx="222259" cy="224977"/>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rot="18900000">
              <a:off x="3494979" y="2149240"/>
              <a:ext cx="698685" cy="2270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cap="all" dirty="0" smtClean="0">
                  <a:latin typeface="Segoe UI Semibold" panose="020B0702040204020203" pitchFamily="34" charset="0"/>
                  <a:cs typeface="Segoe UI Semibold" panose="020B0702040204020203" pitchFamily="34" charset="0"/>
                </a:rPr>
                <a:t>Premier/CAT rob </a:t>
              </a:r>
              <a:endParaRPr lang="en-US" sz="800" cap="all" dirty="0">
                <a:latin typeface="Segoe UI Semibold" panose="020B0702040204020203" pitchFamily="34" charset="0"/>
                <a:cs typeface="Segoe UI Semibold" panose="020B0702040204020203" pitchFamily="34" charset="0"/>
              </a:endParaRPr>
            </a:p>
          </p:txBody>
        </p:sp>
      </p:grpSp>
      <p:grpSp>
        <p:nvGrpSpPr>
          <p:cNvPr id="141" name="Group 15"/>
          <p:cNvGrpSpPr/>
          <p:nvPr/>
        </p:nvGrpSpPr>
        <p:grpSpPr>
          <a:xfrm>
            <a:off x="7747612" y="2298622"/>
            <a:ext cx="984156" cy="3159934"/>
            <a:chOff x="3409239" y="2149240"/>
            <a:chExt cx="784425" cy="2518636"/>
          </a:xfrm>
          <a:solidFill>
            <a:srgbClr val="0070C0"/>
          </a:solidFill>
        </p:grpSpPr>
        <p:cxnSp>
          <p:nvCxnSpPr>
            <p:cNvPr id="142" name="Straight Connector 141"/>
            <p:cNvCxnSpPr/>
            <p:nvPr/>
          </p:nvCxnSpPr>
          <p:spPr>
            <a:xfrm flipV="1">
              <a:off x="3517028" y="2423838"/>
              <a:ext cx="7804" cy="2244038"/>
            </a:xfrm>
            <a:prstGeom prst="line">
              <a:avLst/>
            </a:prstGeom>
            <a:grpFill/>
            <a:ln>
              <a:solidFill>
                <a:srgbClr val="00B0F0"/>
              </a:solidFill>
            </a:ln>
          </p:spPr>
          <p:style>
            <a:lnRef idx="1">
              <a:schemeClr val="accent1"/>
            </a:lnRef>
            <a:fillRef idx="0">
              <a:schemeClr val="accent1"/>
            </a:fillRef>
            <a:effectRef idx="0">
              <a:schemeClr val="accent1"/>
            </a:effectRef>
            <a:fontRef idx="minor">
              <a:schemeClr val="tx1"/>
            </a:fontRef>
          </p:style>
        </p:cxnSp>
        <p:sp>
          <p:nvSpPr>
            <p:cNvPr id="143" name="Isosceles Triangle 142"/>
            <p:cNvSpPr/>
            <p:nvPr/>
          </p:nvSpPr>
          <p:spPr>
            <a:xfrm rot="18900000">
              <a:off x="3409239" y="2469467"/>
              <a:ext cx="222259" cy="224977"/>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rot="18900000">
              <a:off x="3494979" y="2149240"/>
              <a:ext cx="698685" cy="2270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cap="all" dirty="0" smtClean="0">
                  <a:latin typeface="Segoe UI Semibold" panose="020B0702040204020203" pitchFamily="34" charset="0"/>
                  <a:cs typeface="Segoe UI Semibold" panose="020B0702040204020203" pitchFamily="34" charset="0"/>
                </a:rPr>
                <a:t>Premier/CAT rob </a:t>
              </a:r>
              <a:endParaRPr lang="en-US" sz="800" cap="all" dirty="0">
                <a:latin typeface="Segoe UI Semibold" panose="020B0702040204020203" pitchFamily="34" charset="0"/>
                <a:cs typeface="Segoe UI Semibold" panose="020B0702040204020203" pitchFamily="34" charset="0"/>
              </a:endParaRPr>
            </a:p>
          </p:txBody>
        </p:sp>
      </p:grpSp>
      <p:grpSp>
        <p:nvGrpSpPr>
          <p:cNvPr id="145" name="Group 15"/>
          <p:cNvGrpSpPr/>
          <p:nvPr/>
        </p:nvGrpSpPr>
        <p:grpSpPr>
          <a:xfrm>
            <a:off x="9452636" y="2261435"/>
            <a:ext cx="984156" cy="3159934"/>
            <a:chOff x="3409239" y="2149240"/>
            <a:chExt cx="784425" cy="2518636"/>
          </a:xfrm>
          <a:solidFill>
            <a:srgbClr val="0070C0"/>
          </a:solidFill>
        </p:grpSpPr>
        <p:cxnSp>
          <p:nvCxnSpPr>
            <p:cNvPr id="146" name="Straight Connector 145"/>
            <p:cNvCxnSpPr/>
            <p:nvPr/>
          </p:nvCxnSpPr>
          <p:spPr>
            <a:xfrm flipV="1">
              <a:off x="3517028" y="2423838"/>
              <a:ext cx="7804" cy="2244038"/>
            </a:xfrm>
            <a:prstGeom prst="line">
              <a:avLst/>
            </a:prstGeom>
            <a:grpFill/>
            <a:ln>
              <a:solidFill>
                <a:srgbClr val="00B0F0"/>
              </a:solidFill>
            </a:ln>
          </p:spPr>
          <p:style>
            <a:lnRef idx="1">
              <a:schemeClr val="accent1"/>
            </a:lnRef>
            <a:fillRef idx="0">
              <a:schemeClr val="accent1"/>
            </a:fillRef>
            <a:effectRef idx="0">
              <a:schemeClr val="accent1"/>
            </a:effectRef>
            <a:fontRef idx="minor">
              <a:schemeClr val="tx1"/>
            </a:fontRef>
          </p:style>
        </p:cxnSp>
        <p:sp>
          <p:nvSpPr>
            <p:cNvPr id="147" name="Isosceles Triangle 146"/>
            <p:cNvSpPr/>
            <p:nvPr/>
          </p:nvSpPr>
          <p:spPr>
            <a:xfrm rot="18900000">
              <a:off x="3409239" y="2469467"/>
              <a:ext cx="222259" cy="224977"/>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rot="18900000">
              <a:off x="3494979" y="2149240"/>
              <a:ext cx="698685" cy="2270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cap="all" dirty="0" smtClean="0">
                  <a:latin typeface="Segoe UI Semibold" panose="020B0702040204020203" pitchFamily="34" charset="0"/>
                  <a:cs typeface="Segoe UI Semibold" panose="020B0702040204020203" pitchFamily="34" charset="0"/>
                </a:rPr>
                <a:t>Premier/CAT rob </a:t>
              </a:r>
              <a:endParaRPr lang="en-US" sz="800" cap="all" dirty="0">
                <a:latin typeface="Segoe UI Semibold" panose="020B0702040204020203" pitchFamily="34" charset="0"/>
                <a:cs typeface="Segoe UI Semibold" panose="020B0702040204020203" pitchFamily="34" charset="0"/>
              </a:endParaRPr>
            </a:p>
          </p:txBody>
        </p:sp>
      </p:grpSp>
      <p:grpSp>
        <p:nvGrpSpPr>
          <p:cNvPr id="149" name="Group 15"/>
          <p:cNvGrpSpPr/>
          <p:nvPr/>
        </p:nvGrpSpPr>
        <p:grpSpPr>
          <a:xfrm>
            <a:off x="11201070" y="2280139"/>
            <a:ext cx="984156" cy="3159934"/>
            <a:chOff x="3409239" y="2149240"/>
            <a:chExt cx="784425" cy="2518636"/>
          </a:xfrm>
          <a:solidFill>
            <a:srgbClr val="0070C0"/>
          </a:solidFill>
        </p:grpSpPr>
        <p:cxnSp>
          <p:nvCxnSpPr>
            <p:cNvPr id="150" name="Straight Connector 149"/>
            <p:cNvCxnSpPr/>
            <p:nvPr/>
          </p:nvCxnSpPr>
          <p:spPr>
            <a:xfrm flipV="1">
              <a:off x="3517028" y="2423838"/>
              <a:ext cx="7804" cy="2244038"/>
            </a:xfrm>
            <a:prstGeom prst="line">
              <a:avLst/>
            </a:prstGeom>
            <a:grpFill/>
            <a:ln>
              <a:solidFill>
                <a:srgbClr val="00B0F0"/>
              </a:solidFill>
            </a:ln>
          </p:spPr>
          <p:style>
            <a:lnRef idx="1">
              <a:schemeClr val="accent1"/>
            </a:lnRef>
            <a:fillRef idx="0">
              <a:schemeClr val="accent1"/>
            </a:fillRef>
            <a:effectRef idx="0">
              <a:schemeClr val="accent1"/>
            </a:effectRef>
            <a:fontRef idx="minor">
              <a:schemeClr val="tx1"/>
            </a:fontRef>
          </p:style>
        </p:cxnSp>
        <p:sp>
          <p:nvSpPr>
            <p:cNvPr id="151" name="Isosceles Triangle 150"/>
            <p:cNvSpPr/>
            <p:nvPr/>
          </p:nvSpPr>
          <p:spPr>
            <a:xfrm rot="18900000">
              <a:off x="3409239" y="2469467"/>
              <a:ext cx="222259" cy="224977"/>
            </a:xfrm>
            <a:prstGeom prst="triangle">
              <a:avLst>
                <a:gd name="adj" fmla="val 1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rot="18900000">
              <a:off x="3494979" y="2149240"/>
              <a:ext cx="698685" cy="22704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cap="all" dirty="0" smtClean="0">
                  <a:latin typeface="Segoe UI Semibold" panose="020B0702040204020203" pitchFamily="34" charset="0"/>
                  <a:cs typeface="Segoe UI Semibold" panose="020B0702040204020203" pitchFamily="34" charset="0"/>
                </a:rPr>
                <a:t>Premier/CAT rob </a:t>
              </a:r>
              <a:endParaRPr lang="en-US" sz="800" cap="all" dirty="0">
                <a:latin typeface="Segoe UI Semibold" panose="020B0702040204020203" pitchFamily="34" charset="0"/>
                <a:cs typeface="Segoe UI Semibold" panose="020B0702040204020203" pitchFamily="34" charset="0"/>
              </a:endParaRPr>
            </a:p>
          </p:txBody>
        </p:sp>
      </p:grpSp>
      <p:sp>
        <p:nvSpPr>
          <p:cNvPr id="3" name="Right Arrow 2"/>
          <p:cNvSpPr/>
          <p:nvPr/>
        </p:nvSpPr>
        <p:spPr bwMode="auto">
          <a:xfrm>
            <a:off x="3317208" y="4756189"/>
            <a:ext cx="8450789" cy="416966"/>
          </a:xfrm>
          <a:prstGeom prst="rightArrow">
            <a:avLst>
              <a:gd name="adj1" fmla="val 50000"/>
              <a:gd name="adj2" fmla="val 3421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smtClean="0">
                <a:gradFill>
                  <a:gsLst>
                    <a:gs pos="0">
                      <a:srgbClr val="FFFFFF"/>
                    </a:gs>
                    <a:gs pos="100000">
                      <a:srgbClr val="FFFFFF"/>
                    </a:gs>
                  </a:gsLst>
                  <a:lin ang="5400000" scaled="0"/>
                </a:gradFill>
                <a:ea typeface="Segoe UI" pitchFamily="34" charset="0"/>
                <a:cs typeface="Segoe UI" pitchFamily="34" charset="0"/>
              </a:rPr>
              <a:t>AZURE BUSINESS CONTINUITY</a:t>
            </a:r>
          </a:p>
        </p:txBody>
      </p:sp>
      <p:sp>
        <p:nvSpPr>
          <p:cNvPr id="122" name="Right Arrow 121"/>
          <p:cNvSpPr/>
          <p:nvPr/>
        </p:nvSpPr>
        <p:spPr bwMode="auto">
          <a:xfrm>
            <a:off x="6173040" y="5063059"/>
            <a:ext cx="5728393" cy="416966"/>
          </a:xfrm>
          <a:prstGeom prst="rightArrow">
            <a:avLst>
              <a:gd name="adj1" fmla="val 50000"/>
              <a:gd name="adj2" fmla="val 3421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smtClean="0">
                <a:gradFill>
                  <a:gsLst>
                    <a:gs pos="0">
                      <a:srgbClr val="FFFFFF"/>
                    </a:gs>
                    <a:gs pos="100000">
                      <a:srgbClr val="FFFFFF"/>
                    </a:gs>
                  </a:gsLst>
                  <a:lin ang="5400000" scaled="0"/>
                </a:gradFill>
                <a:ea typeface="Segoe UI" pitchFamily="34" charset="0"/>
                <a:cs typeface="Segoe UI" pitchFamily="34" charset="0"/>
              </a:rPr>
              <a:t>CAT AZURE ADVISORS</a:t>
            </a:r>
          </a:p>
        </p:txBody>
      </p:sp>
      <p:sp>
        <p:nvSpPr>
          <p:cNvPr id="153" name="Right Arrow 152"/>
          <p:cNvSpPr/>
          <p:nvPr/>
        </p:nvSpPr>
        <p:spPr bwMode="auto">
          <a:xfrm>
            <a:off x="2568180" y="4410377"/>
            <a:ext cx="9066381" cy="416966"/>
          </a:xfrm>
          <a:prstGeom prst="rightArrow">
            <a:avLst>
              <a:gd name="adj1" fmla="val 50000"/>
              <a:gd name="adj2" fmla="val 3421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smtClean="0">
                <a:gradFill>
                  <a:gsLst>
                    <a:gs pos="0">
                      <a:srgbClr val="FFFFFF"/>
                    </a:gs>
                    <a:gs pos="100000">
                      <a:srgbClr val="FFFFFF"/>
                    </a:gs>
                  </a:gsLst>
                  <a:lin ang="5400000" scaled="0"/>
                </a:gradFill>
                <a:ea typeface="Segoe UI" pitchFamily="34" charset="0"/>
                <a:cs typeface="Segoe UI" pitchFamily="34" charset="0"/>
              </a:rPr>
              <a:t>PREMIER ATTACH</a:t>
            </a:r>
          </a:p>
        </p:txBody>
      </p:sp>
    </p:spTree>
    <p:extLst>
      <p:ext uri="{BB962C8B-B14F-4D97-AF65-F5344CB8AC3E}">
        <p14:creationId xmlns:p14="http://schemas.microsoft.com/office/powerpoint/2010/main" val="109314154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cstate="screen">
            <a:extLst>
              <a:ext uri="{28A0092B-C50C-407E-A947-70E740481C1C}">
                <a14:useLocalDpi xmlns:a14="http://schemas.microsoft.com/office/drawing/2010/main" val="0"/>
              </a:ext>
            </a:extLst>
          </a:blip>
          <a:srcRect/>
          <a:stretch>
            <a:fillRect/>
          </a:stretch>
        </p:blipFill>
        <p:spPr/>
      </p:pic>
      <p:sp>
        <p:nvSpPr>
          <p:cNvPr id="3" name="Text Placeholder 2"/>
          <p:cNvSpPr>
            <a:spLocks noGrp="1"/>
          </p:cNvSpPr>
          <p:nvPr>
            <p:ph type="body" sz="quarter" idx="11"/>
          </p:nvPr>
        </p:nvSpPr>
        <p:spPr>
          <a:xfrm>
            <a:off x="274638" y="1211263"/>
            <a:ext cx="6074956" cy="4572000"/>
          </a:xfrm>
          <a:solidFill>
            <a:srgbClr val="00188F">
              <a:alpha val="90588"/>
            </a:srgbClr>
          </a:solidFill>
        </p:spPr>
        <p:txBody>
          <a:bodyPr anchor="ctr"/>
          <a:lstStyle/>
          <a:p>
            <a:r>
              <a:rPr lang="en-US" sz="7200" dirty="0" smtClean="0"/>
              <a:t>PROGRAM</a:t>
            </a:r>
            <a:endParaRPr lang="en-US" sz="7200" dirty="0"/>
          </a:p>
        </p:txBody>
      </p:sp>
      <p:sp>
        <p:nvSpPr>
          <p:cNvPr id="5" name="Footer Placeholder 4"/>
          <p:cNvSpPr>
            <a:spLocks noGrp="1"/>
          </p:cNvSpPr>
          <p:nvPr>
            <p:ph type="ftr" sz="quarter" idx="3"/>
          </p:nvPr>
        </p:nvSpPr>
        <p:spPr/>
        <p:txBody>
          <a:bodyPr/>
          <a:lstStyle/>
          <a:p>
            <a:r>
              <a:rPr lang="en-US" smtClean="0">
                <a:solidFill>
                  <a:schemeClr val="tx2"/>
                </a:solidFill>
              </a:rPr>
              <a:t>Microsoft Confidential</a:t>
            </a:r>
            <a:endParaRPr lang="en-US">
              <a:solidFill>
                <a:schemeClr val="tx2"/>
              </a:solidFill>
            </a:endParaRPr>
          </a:p>
        </p:txBody>
      </p:sp>
      <p:sp>
        <p:nvSpPr>
          <p:cNvPr id="7" name="Slide Number Placeholder 6"/>
          <p:cNvSpPr>
            <a:spLocks noGrp="1"/>
          </p:cNvSpPr>
          <p:nvPr>
            <p:ph type="sldNum" sz="quarter" idx="4"/>
          </p:nvPr>
        </p:nvSpPr>
        <p:spPr/>
        <p:txBody>
          <a:bodyPr/>
          <a:lstStyle/>
          <a:p>
            <a:fld id="{27258FFF-F925-446B-8502-81C933981705}" type="slidenum">
              <a:rPr lang="en-US" smtClean="0"/>
              <a:pPr/>
              <a:t>22</a:t>
            </a:fld>
            <a:endParaRPr lang="en-US"/>
          </a:p>
        </p:txBody>
      </p:sp>
    </p:spTree>
    <p:extLst>
      <p:ext uri="{BB962C8B-B14F-4D97-AF65-F5344CB8AC3E}">
        <p14:creationId xmlns:p14="http://schemas.microsoft.com/office/powerpoint/2010/main" val="113569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75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par>
                          <p:cTn id="9" fill="hold">
                            <p:stCondLst>
                              <p:cond delay="1250"/>
                            </p:stCondLst>
                            <p:childTnLst>
                              <p:par>
                                <p:cTn id="10" presetID="42" presetClass="entr" presetSubtype="0"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Azure Business Continuity</a:t>
            </a:r>
            <a:endParaRPr lang="en-US" dirty="0"/>
          </a:p>
        </p:txBody>
      </p:sp>
      <p:sp>
        <p:nvSpPr>
          <p:cNvPr id="12" name="Text Placeholder 11"/>
          <p:cNvSpPr>
            <a:spLocks noGrp="1"/>
          </p:cNvSpPr>
          <p:nvPr>
            <p:ph type="body" sz="quarter" idx="13"/>
          </p:nvPr>
        </p:nvSpPr>
        <p:spPr>
          <a:xfrm>
            <a:off x="274639" y="1438327"/>
            <a:ext cx="5167870" cy="4082870"/>
          </a:xfrm>
        </p:spPr>
        <p:txBody>
          <a:bodyPr/>
          <a:lstStyle/>
          <a:p>
            <a:r>
              <a:rPr lang="en-US" dirty="0" smtClean="0"/>
              <a:t>Align with </a:t>
            </a:r>
            <a:r>
              <a:rPr lang="en-US" dirty="0" err="1" smtClean="0"/>
              <a:t>HiPO</a:t>
            </a:r>
            <a:r>
              <a:rPr lang="en-US" dirty="0" smtClean="0"/>
              <a:t> team’s Mooncake Maturity Model</a:t>
            </a:r>
          </a:p>
          <a:p>
            <a:r>
              <a:rPr lang="en-US" dirty="0" smtClean="0"/>
              <a:t>Apply check-lists to each critical project(s) sign-off</a:t>
            </a:r>
          </a:p>
          <a:p>
            <a:r>
              <a:rPr lang="en-US" dirty="0" smtClean="0"/>
              <a:t>Core part of Field Readiness</a:t>
            </a:r>
          </a:p>
          <a:p>
            <a:r>
              <a:rPr lang="en-US" dirty="0" smtClean="0"/>
              <a:t>Continue to evolve by CAT through learnings and feature symmetry</a:t>
            </a:r>
            <a:endParaRPr lang="en-US" dirty="0"/>
          </a:p>
        </p:txBody>
      </p:sp>
      <p:pic>
        <p:nvPicPr>
          <p:cNvPr id="7" name="Picture 6"/>
          <p:cNvPicPr>
            <a:picLocks noChangeAspect="1"/>
          </p:cNvPicPr>
          <p:nvPr/>
        </p:nvPicPr>
        <p:blipFill>
          <a:blip r:embed="rId2"/>
          <a:stretch>
            <a:fillRect/>
          </a:stretch>
        </p:blipFill>
        <p:spPr>
          <a:xfrm>
            <a:off x="5603828" y="1492646"/>
            <a:ext cx="6619870" cy="37513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5603828" y="5374393"/>
            <a:ext cx="4687758" cy="307777"/>
          </a:xfrm>
          <a:prstGeom prst="rect">
            <a:avLst/>
          </a:prstGeom>
        </p:spPr>
        <p:txBody>
          <a:bodyPr wrap="none">
            <a:spAutoFit/>
          </a:bodyPr>
          <a:lstStyle/>
          <a:p>
            <a:r>
              <a:rPr lang="en-US" sz="1400" smtClean="0">
                <a:solidFill>
                  <a:srgbClr val="000000"/>
                </a:solidFill>
                <a:latin typeface="Segoe UI" panose="020B0502040204020203" pitchFamily="34" charset="0"/>
              </a:rPr>
              <a:t>https://msdn.microsoft.com/library/azure/hh873027.aspx</a:t>
            </a:r>
            <a:endParaRPr lang="en-US" sz="1400" dirty="0"/>
          </a:p>
        </p:txBody>
      </p:sp>
      <p:sp>
        <p:nvSpPr>
          <p:cNvPr id="9" name="Rectangle 8"/>
          <p:cNvSpPr/>
          <p:nvPr/>
        </p:nvSpPr>
        <p:spPr>
          <a:xfrm>
            <a:off x="5603828" y="5586387"/>
            <a:ext cx="4575420" cy="307777"/>
          </a:xfrm>
          <a:prstGeom prst="rect">
            <a:avLst/>
          </a:prstGeom>
        </p:spPr>
        <p:txBody>
          <a:bodyPr wrap="none">
            <a:spAutoFit/>
          </a:bodyPr>
          <a:lstStyle/>
          <a:p>
            <a:r>
              <a:rPr lang="en-US" sz="1400" dirty="0">
                <a:solidFill>
                  <a:srgbClr val="000000"/>
                </a:solidFill>
                <a:latin typeface="Segoe UI" panose="020B0502040204020203" pitchFamily="34" charset="0"/>
              </a:rPr>
              <a:t>https://msdn.microsoft.com/library/azure/jj717232.aspx</a:t>
            </a:r>
            <a:endParaRPr lang="en-US" sz="1400" dirty="0"/>
          </a:p>
        </p:txBody>
      </p:sp>
      <p:sp>
        <p:nvSpPr>
          <p:cNvPr id="10" name="Rectangle 9"/>
          <p:cNvSpPr/>
          <p:nvPr/>
        </p:nvSpPr>
        <p:spPr>
          <a:xfrm>
            <a:off x="5603828" y="5808714"/>
            <a:ext cx="4575420" cy="307777"/>
          </a:xfrm>
          <a:prstGeom prst="rect">
            <a:avLst/>
          </a:prstGeom>
        </p:spPr>
        <p:txBody>
          <a:bodyPr wrap="none">
            <a:spAutoFit/>
          </a:bodyPr>
          <a:lstStyle/>
          <a:p>
            <a:r>
              <a:rPr lang="en-US" sz="1400" dirty="0">
                <a:solidFill>
                  <a:srgbClr val="000000"/>
                </a:solidFill>
                <a:latin typeface="Segoe UI" panose="020B0502040204020203" pitchFamily="34" charset="0"/>
              </a:rPr>
              <a:t>https://msdn.microsoft.com/library/azure/jj853352.aspx</a:t>
            </a:r>
            <a:endParaRPr lang="en-US" sz="1400" dirty="0"/>
          </a:p>
        </p:txBody>
      </p:sp>
      <p:sp>
        <p:nvSpPr>
          <p:cNvPr id="11" name="Rectangle 10"/>
          <p:cNvSpPr/>
          <p:nvPr/>
        </p:nvSpPr>
        <p:spPr>
          <a:xfrm>
            <a:off x="5603828" y="6020708"/>
            <a:ext cx="7592225" cy="307777"/>
          </a:xfrm>
          <a:prstGeom prst="rect">
            <a:avLst/>
          </a:prstGeom>
        </p:spPr>
        <p:txBody>
          <a:bodyPr wrap="square">
            <a:spAutoFit/>
          </a:bodyPr>
          <a:lstStyle/>
          <a:p>
            <a:r>
              <a:rPr lang="en-US" sz="1400" dirty="0">
                <a:solidFill>
                  <a:srgbClr val="000000"/>
                </a:solidFill>
                <a:latin typeface="Segoe UI" panose="020B0502040204020203" pitchFamily="34" charset="0"/>
              </a:rPr>
              <a:t>https://msdn.microsoft.com/en-us/library/azure/dn251004.aspx</a:t>
            </a:r>
            <a:endParaRPr lang="en-US" sz="1400" dirty="0"/>
          </a:p>
        </p:txBody>
      </p:sp>
    </p:spTree>
    <p:extLst>
      <p:ext uri="{BB962C8B-B14F-4D97-AF65-F5344CB8AC3E}">
        <p14:creationId xmlns:p14="http://schemas.microsoft.com/office/powerpoint/2010/main" val="299319475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161172789"/>
              </p:ext>
            </p:extLst>
          </p:nvPr>
        </p:nvGraphicFramePr>
        <p:xfrm>
          <a:off x="-1" y="0"/>
          <a:ext cx="12436475" cy="6994524"/>
        </p:xfrm>
        <a:graphic>
          <a:graphicData uri="http://schemas.openxmlformats.org/drawingml/2006/table">
            <a:tbl>
              <a:tblPr firstRow="1" firstCol="1">
                <a:tableStyleId>{073A0DAA-6AF3-43AB-8588-CEC1D06C72B9}</a:tableStyleId>
              </a:tblPr>
              <a:tblGrid>
                <a:gridCol w="1302107">
                  <a:extLst>
                    <a:ext uri="{9D8B030D-6E8A-4147-A177-3AD203B41FA5}">
                      <a16:colId xmlns:a16="http://schemas.microsoft.com/office/drawing/2014/main" xmlns="" val="449808547"/>
                    </a:ext>
                  </a:extLst>
                </a:gridCol>
                <a:gridCol w="2428646">
                  <a:extLst>
                    <a:ext uri="{9D8B030D-6E8A-4147-A177-3AD203B41FA5}">
                      <a16:colId xmlns:a16="http://schemas.microsoft.com/office/drawing/2014/main" xmlns="" val="1632473842"/>
                    </a:ext>
                  </a:extLst>
                </a:gridCol>
                <a:gridCol w="3233318">
                  <a:extLst>
                    <a:ext uri="{9D8B030D-6E8A-4147-A177-3AD203B41FA5}">
                      <a16:colId xmlns:a16="http://schemas.microsoft.com/office/drawing/2014/main" xmlns="" val="713749986"/>
                    </a:ext>
                  </a:extLst>
                </a:gridCol>
                <a:gridCol w="3006548">
                  <a:extLst>
                    <a:ext uri="{9D8B030D-6E8A-4147-A177-3AD203B41FA5}">
                      <a16:colId xmlns:a16="http://schemas.microsoft.com/office/drawing/2014/main" xmlns="" val="242924886"/>
                    </a:ext>
                  </a:extLst>
                </a:gridCol>
                <a:gridCol w="2465856">
                  <a:extLst>
                    <a:ext uri="{9D8B030D-6E8A-4147-A177-3AD203B41FA5}">
                      <a16:colId xmlns:a16="http://schemas.microsoft.com/office/drawing/2014/main" xmlns="" val="4049287278"/>
                    </a:ext>
                  </a:extLst>
                </a:gridCol>
              </a:tblGrid>
              <a:tr h="303288">
                <a:tc>
                  <a:txBody>
                    <a:bodyPr/>
                    <a:lstStyle/>
                    <a:p>
                      <a:pPr algn="l" fontAlgn="ctr"/>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dirty="0">
                          <a:effectLst/>
                        </a:rPr>
                        <a:t>Recovery from local failure</a:t>
                      </a:r>
                      <a:endParaRPr lang="en-US" sz="800" b="0" i="0" u="none" strike="noStrike" dirty="0">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Recovery from a lost of Azure Region</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Recovery from on-premises to Azure</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Recovery from data corruption or accidential deletion</a:t>
                      </a:r>
                      <a:endParaRPr lang="en-US" sz="800" b="0" i="0" u="none" strike="noStrike">
                        <a:solidFill>
                          <a:srgbClr val="000000"/>
                        </a:solidFill>
                        <a:effectLst/>
                        <a:latin typeface="Calibri" panose="020F0502020204030204" pitchFamily="34" charset="0"/>
                      </a:endParaRPr>
                    </a:p>
                  </a:txBody>
                  <a:tcPr marL="1718" marR="1718" marT="1718" marB="0" anchor="ctr"/>
                </a:tc>
                <a:extLst>
                  <a:ext uri="{0D108BD9-81ED-4DB2-BD59-A6C34878D82A}">
                    <a16:rowId xmlns:a16="http://schemas.microsoft.com/office/drawing/2014/main" xmlns="" val="2178766935"/>
                  </a:ext>
                </a:extLst>
              </a:tr>
              <a:tr h="1229684">
                <a:tc>
                  <a:txBody>
                    <a:bodyPr/>
                    <a:lstStyle/>
                    <a:p>
                      <a:pPr algn="l" fontAlgn="ctr"/>
                      <a:r>
                        <a:rPr lang="en-US" sz="800" u="none" strike="noStrike">
                          <a:effectLst/>
                        </a:rPr>
                        <a:t>Compute (PaaS)</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Configure at least two instances for each role.</a:t>
                      </a:r>
                      <a:br>
                        <a:rPr lang="en-US" sz="800" u="none" strike="noStrike">
                          <a:effectLst/>
                        </a:rPr>
                      </a:br>
                      <a:r>
                        <a:rPr lang="en-US" sz="800" u="none" strike="noStrike">
                          <a:effectLst/>
                        </a:rPr>
                        <a:t>• Persist state in durable storage, not on role instances.</a:t>
                      </a:r>
                      <a:br>
                        <a:rPr lang="en-US" sz="800" u="none" strike="noStrike">
                          <a:effectLst/>
                        </a:rPr>
                      </a:br>
                      <a:r>
                        <a:rPr lang="en-US" sz="800" u="none" strike="noStrike">
                          <a:effectLst/>
                        </a:rPr>
                        <a:t>• Correctly handle the StatusCheck event.</a:t>
                      </a:r>
                      <a:br>
                        <a:rPr lang="en-US" sz="800" u="none" strike="noStrike">
                          <a:effectLst/>
                        </a:rPr>
                      </a:br>
                      <a:r>
                        <a:rPr lang="en-US" sz="800" u="none" strike="noStrike">
                          <a:effectLst/>
                        </a:rPr>
                        <a:t>• Wrap related changes in transactions when posssible.</a:t>
                      </a:r>
                      <a:br>
                        <a:rPr lang="en-US" sz="800" u="none" strike="noStrike">
                          <a:effectLst/>
                        </a:rPr>
                      </a:br>
                      <a:r>
                        <a:rPr lang="en-US" sz="800" u="none" strike="noStrike">
                          <a:effectLst/>
                        </a:rPr>
                        <a:t>• Verify that worker role tasks are idempotent and restartable.</a:t>
                      </a:r>
                      <a:br>
                        <a:rPr lang="en-US" sz="800" u="none" strike="noStrike">
                          <a:effectLst/>
                        </a:rPr>
                      </a:br>
                      <a:r>
                        <a:rPr lang="en-US" sz="800" u="none" strike="noStrike">
                          <a:effectLst/>
                        </a:rPr>
                        <a:t>• Continue to invoke operations until they succeed.</a:t>
                      </a:r>
                      <a:br>
                        <a:rPr lang="en-US" sz="800" u="none" strike="noStrike">
                          <a:effectLst/>
                        </a:rPr>
                      </a:br>
                      <a:r>
                        <a:rPr lang="en-US" sz="800" u="none" strike="noStrike">
                          <a:effectLst/>
                        </a:rPr>
                        <a:t>• Consider autoscaling strategies.</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Create a cross-region disaster recovery strategy.</a:t>
                      </a:r>
                      <a:br>
                        <a:rPr lang="en-US" sz="800" u="none" strike="noStrike">
                          <a:effectLst/>
                        </a:rPr>
                      </a:br>
                      <a:r>
                        <a:rPr lang="en-US" sz="800" u="none" strike="noStrike">
                          <a:effectLst/>
                        </a:rPr>
                        <a:t>• Understand trade-offs in reserving capacity in alternate regions.</a:t>
                      </a:r>
                      <a:br>
                        <a:rPr lang="en-US" sz="800" u="none" strike="noStrike">
                          <a:effectLst/>
                        </a:rPr>
                      </a:br>
                      <a:r>
                        <a:rPr lang="en-US" sz="800" u="none" strike="noStrike">
                          <a:effectLst/>
                        </a:rPr>
                        <a:t>• Use traffic routing tools, such as Azure Traffic Manager (CTP).</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1718" marR="1718" marT="1718" marB="0" anchor="ctr"/>
                </a:tc>
                <a:extLst>
                  <a:ext uri="{0D108BD9-81ED-4DB2-BD59-A6C34878D82A}">
                    <a16:rowId xmlns:a16="http://schemas.microsoft.com/office/drawing/2014/main" xmlns="" val="523204383"/>
                  </a:ext>
                </a:extLst>
              </a:tr>
              <a:tr h="492912">
                <a:tc>
                  <a:txBody>
                    <a:bodyPr/>
                    <a:lstStyle/>
                    <a:p>
                      <a:pPr algn="l" fontAlgn="ctr"/>
                      <a:r>
                        <a:rPr lang="en-US" sz="800" u="none" strike="noStrike">
                          <a:effectLst/>
                        </a:rPr>
                        <a:t>Virtual Machine (IaaS)</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Do not use the D: drive for persistent storage.</a:t>
                      </a:r>
                      <a:br>
                        <a:rPr lang="en-US" sz="800" u="none" strike="noStrike">
                          <a:effectLst/>
                        </a:rPr>
                      </a:br>
                      <a:r>
                        <a:rPr lang="en-US" sz="800" u="none" strike="noStrike">
                          <a:effectLst/>
                        </a:rPr>
                        <a:t>• Group machines in a service tier into an availability set.</a:t>
                      </a:r>
                      <a:br>
                        <a:rPr lang="en-US" sz="800" u="none" strike="noStrike">
                          <a:effectLst/>
                        </a:rPr>
                      </a:br>
                      <a:r>
                        <a:rPr lang="en-US" sz="800" u="none" strike="noStrike">
                          <a:effectLst/>
                        </a:rPr>
                        <a:t>• Configure load balancing and optional probes.</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Copy the blob VM disk resources to an alternate datacenter.</a:t>
                      </a:r>
                      <a:br>
                        <a:rPr lang="en-US" sz="800" u="none" strike="noStrike">
                          <a:effectLst/>
                        </a:rPr>
                      </a:br>
                      <a:r>
                        <a:rPr lang="en-US" sz="800" u="none" strike="noStrike">
                          <a:effectLst/>
                        </a:rPr>
                        <a:t>• Perform regular backups of the VM disk or disk contents.</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Relocate VMs between Hyper-V and Azure.</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Backup and maintain the VM disks in blob storage.</a:t>
                      </a:r>
                      <a:endParaRPr lang="en-US" sz="800" b="0" i="0" u="none" strike="noStrike">
                        <a:solidFill>
                          <a:srgbClr val="000000"/>
                        </a:solidFill>
                        <a:effectLst/>
                        <a:latin typeface="Calibri" panose="020F0502020204030204" pitchFamily="34" charset="0"/>
                      </a:endParaRPr>
                    </a:p>
                  </a:txBody>
                  <a:tcPr marL="1718" marR="1718" marT="1718" marB="0" anchor="ctr"/>
                </a:tc>
                <a:extLst>
                  <a:ext uri="{0D108BD9-81ED-4DB2-BD59-A6C34878D82A}">
                    <a16:rowId xmlns:a16="http://schemas.microsoft.com/office/drawing/2014/main" xmlns="" val="739212277"/>
                  </a:ext>
                </a:extLst>
              </a:tr>
              <a:tr h="615707">
                <a:tc>
                  <a:txBody>
                    <a:bodyPr/>
                    <a:lstStyle/>
                    <a:p>
                      <a:pPr algn="l" fontAlgn="ctr"/>
                      <a:r>
                        <a:rPr lang="en-US" sz="800" u="none" strike="noStrike">
                          <a:effectLst/>
                        </a:rPr>
                        <a:t>Storage</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Use multiple storage accounts when data or bandwidth exceeds quotas.</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Do not disable geo-replication of storage resources.</a:t>
                      </a:r>
                      <a:br>
                        <a:rPr lang="en-US" sz="800" u="none" strike="noStrike">
                          <a:effectLst/>
                        </a:rPr>
                      </a:br>
                      <a:r>
                        <a:rPr lang="en-US" sz="800" u="none" strike="noStrike">
                          <a:effectLst/>
                        </a:rPr>
                        <a:t>• Understand alternate region for geo-replication in the event of failover.</a:t>
                      </a:r>
                      <a:br>
                        <a:rPr lang="en-US" sz="800" u="none" strike="noStrike">
                          <a:effectLst/>
                        </a:rPr>
                      </a:br>
                      <a:r>
                        <a:rPr lang="en-US" sz="800" u="none" strike="noStrike">
                          <a:effectLst/>
                        </a:rPr>
                        <a:t>• Create custom backup strategies for user-controlled failover strategies.</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Take advantage of StorSimple services for using Cloud storage.</a:t>
                      </a:r>
                      <a:br>
                        <a:rPr lang="en-US" sz="800" u="none" strike="noStrike">
                          <a:effectLst/>
                        </a:rPr>
                      </a:br>
                      <a:r>
                        <a:rPr lang="en-US" sz="800" u="none" strike="noStrike">
                          <a:effectLst/>
                        </a:rPr>
                        <a:t>• Use Azure Backup Services. </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Regularly backup critical storage resources.</a:t>
                      </a:r>
                      <a:br>
                        <a:rPr lang="en-US" sz="800" u="none" strike="noStrike">
                          <a:effectLst/>
                        </a:rPr>
                      </a:br>
                      <a:r>
                        <a:rPr lang="en-US" sz="800" u="none" strike="noStrike">
                          <a:effectLst/>
                        </a:rPr>
                        <a:t>• Consider using the snapshot feature for blobs.</a:t>
                      </a:r>
                      <a:endParaRPr lang="en-US" sz="800" b="0" i="0" u="none" strike="noStrike">
                        <a:solidFill>
                          <a:srgbClr val="000000"/>
                        </a:solidFill>
                        <a:effectLst/>
                        <a:latin typeface="Calibri" panose="020F0502020204030204" pitchFamily="34" charset="0"/>
                      </a:endParaRPr>
                    </a:p>
                  </a:txBody>
                  <a:tcPr marL="1718" marR="1718" marT="1718" marB="0" anchor="ctr"/>
                </a:tc>
                <a:extLst>
                  <a:ext uri="{0D108BD9-81ED-4DB2-BD59-A6C34878D82A}">
                    <a16:rowId xmlns:a16="http://schemas.microsoft.com/office/drawing/2014/main" xmlns="" val="2380405971"/>
                  </a:ext>
                </a:extLst>
              </a:tr>
              <a:tr h="492912">
                <a:tc>
                  <a:txBody>
                    <a:bodyPr/>
                    <a:lstStyle/>
                    <a:p>
                      <a:pPr algn="l" fontAlgn="ctr"/>
                      <a:r>
                        <a:rPr lang="en-US" sz="800" u="none" strike="noStrike">
                          <a:effectLst/>
                        </a:rPr>
                        <a:t>SQL DB</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dirty="0">
                          <a:effectLst/>
                        </a:rPr>
                        <a:t>• Implement a retry policy to handle transient errors.</a:t>
                      </a:r>
                      <a:br>
                        <a:rPr lang="en-US" sz="800" u="none" strike="noStrike" dirty="0">
                          <a:effectLst/>
                        </a:rPr>
                      </a:br>
                      <a:r>
                        <a:rPr lang="en-US" sz="800" u="none" strike="noStrike" dirty="0">
                          <a:effectLst/>
                        </a:rPr>
                        <a:t>• Use partitioning/</a:t>
                      </a:r>
                      <a:r>
                        <a:rPr lang="en-US" sz="800" u="none" strike="noStrike" dirty="0" err="1">
                          <a:effectLst/>
                        </a:rPr>
                        <a:t>sharding</a:t>
                      </a:r>
                      <a:r>
                        <a:rPr lang="en-US" sz="800" u="none" strike="noStrike" dirty="0">
                          <a:effectLst/>
                        </a:rPr>
                        <a:t> as a scale out strategy.</a:t>
                      </a:r>
                      <a:endParaRPr lang="en-US" sz="800" b="0" i="0" u="none" strike="noStrike" dirty="0">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Use Azure SQL Database Point in Time Restore.</a:t>
                      </a:r>
                      <a:br>
                        <a:rPr lang="en-US" sz="800" u="none" strike="noStrike">
                          <a:effectLst/>
                        </a:rPr>
                      </a:br>
                      <a:r>
                        <a:rPr lang="en-US" sz="800" u="none" strike="noStrike">
                          <a:effectLst/>
                        </a:rPr>
                        <a:t>• Export Azure SQL Database to blob storage.</a:t>
                      </a:r>
                      <a:br>
                        <a:rPr lang="en-US" sz="800" u="none" strike="noStrike">
                          <a:effectLst/>
                        </a:rPr>
                      </a:br>
                      <a:r>
                        <a:rPr lang="en-US" sz="800" u="none" strike="noStrike">
                          <a:effectLst/>
                        </a:rPr>
                        <a:t>• Create a disaster recovery plan based on previous storage considerations.</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Create point-in-time backups using the Database Copy command.</a:t>
                      </a:r>
                      <a:endParaRPr lang="en-US" sz="800" b="0" i="0" u="none" strike="noStrike">
                        <a:solidFill>
                          <a:srgbClr val="000000"/>
                        </a:solidFill>
                        <a:effectLst/>
                        <a:latin typeface="Calibri" panose="020F0502020204030204" pitchFamily="34" charset="0"/>
                      </a:endParaRPr>
                    </a:p>
                  </a:txBody>
                  <a:tcPr marL="1718" marR="1718" marT="1718" marB="0" anchor="ctr"/>
                </a:tc>
                <a:extLst>
                  <a:ext uri="{0D108BD9-81ED-4DB2-BD59-A6C34878D82A}">
                    <a16:rowId xmlns:a16="http://schemas.microsoft.com/office/drawing/2014/main" xmlns="" val="2617760216"/>
                  </a:ext>
                </a:extLst>
              </a:tr>
              <a:tr h="776293">
                <a:tc>
                  <a:txBody>
                    <a:bodyPr/>
                    <a:lstStyle/>
                    <a:p>
                      <a:pPr algn="l" fontAlgn="ctr"/>
                      <a:r>
                        <a:rPr lang="en-US" sz="800" u="none" strike="noStrike">
                          <a:effectLst/>
                        </a:rPr>
                        <a:t>SQL 2014 on VMs</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Follow the previous recommendations for Virtual Machines.</a:t>
                      </a:r>
                      <a:br>
                        <a:rPr lang="en-US" sz="800" u="none" strike="noStrike">
                          <a:effectLst/>
                        </a:rPr>
                      </a:br>
                      <a:r>
                        <a:rPr lang="en-US" sz="800" u="none" strike="noStrike">
                          <a:effectLst/>
                        </a:rPr>
                        <a:t>• Use SQL Server high availability features, such as AlwaysOn.</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Use cross-region AlwaysOn Availability Groups or database mirroring.</a:t>
                      </a:r>
                      <a:br>
                        <a:rPr lang="en-US" sz="800" u="none" strike="noStrike">
                          <a:effectLst/>
                        </a:rPr>
                      </a:br>
                      <a:r>
                        <a:rPr lang="en-US" sz="800" u="none" strike="noStrike">
                          <a:effectLst/>
                        </a:rPr>
                        <a:t>• Alternately use backup and restore to blob storage.</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Consider using SQL Server on Azure VMs as the backup.</a:t>
                      </a:r>
                      <a:br>
                        <a:rPr lang="en-US" sz="800" u="none" strike="noStrike">
                          <a:effectLst/>
                        </a:rPr>
                      </a:br>
                      <a:r>
                        <a:rPr lang="en-US" sz="800" u="none" strike="noStrike">
                          <a:effectLst/>
                        </a:rPr>
                        <a:t>• Setup AlwaysOn Availability Groups.</a:t>
                      </a:r>
                      <a:br>
                        <a:rPr lang="en-US" sz="800" u="none" strike="noStrike">
                          <a:effectLst/>
                        </a:rPr>
                      </a:br>
                      <a:r>
                        <a:rPr lang="en-US" sz="800" u="none" strike="noStrike">
                          <a:effectLst/>
                        </a:rPr>
                        <a:t>• Configure certificate-based Database Mirroring.</a:t>
                      </a:r>
                      <a:br>
                        <a:rPr lang="en-US" sz="800" u="none" strike="noStrike">
                          <a:effectLst/>
                        </a:rPr>
                      </a:br>
                      <a:r>
                        <a:rPr lang="en-US" sz="800" u="none" strike="noStrike">
                          <a:effectLst/>
                        </a:rPr>
                        <a:t>• Use log shipping.</a:t>
                      </a:r>
                      <a:br>
                        <a:rPr lang="en-US" sz="800" u="none" strike="noStrike">
                          <a:effectLst/>
                        </a:rPr>
                      </a:br>
                      <a:r>
                        <a:rPr lang="en-US" sz="800" u="none" strike="noStrike">
                          <a:effectLst/>
                        </a:rPr>
                        <a:t>• Backup on-premises database to Azure blob storage.</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Use traditional backup and restore techniques.</a:t>
                      </a:r>
                      <a:br>
                        <a:rPr lang="en-US" sz="800" u="none" strike="noStrike">
                          <a:effectLst/>
                        </a:rPr>
                      </a:br>
                      <a:r>
                        <a:rPr lang="en-US" sz="800" u="none" strike="noStrike">
                          <a:effectLst/>
                        </a:rPr>
                        <a:t>• Created a delayed log shipping session</a:t>
                      </a:r>
                      <a:endParaRPr lang="en-US" sz="800" b="0" i="0" u="none" strike="noStrike">
                        <a:solidFill>
                          <a:srgbClr val="000000"/>
                        </a:solidFill>
                        <a:effectLst/>
                        <a:latin typeface="Calibri" panose="020F0502020204030204" pitchFamily="34" charset="0"/>
                      </a:endParaRPr>
                    </a:p>
                  </a:txBody>
                  <a:tcPr marL="1718" marR="1718" marT="1718" marB="0" anchor="ctr"/>
                </a:tc>
                <a:extLst>
                  <a:ext uri="{0D108BD9-81ED-4DB2-BD59-A6C34878D82A}">
                    <a16:rowId xmlns:a16="http://schemas.microsoft.com/office/drawing/2014/main" xmlns="" val="1660503816"/>
                  </a:ext>
                </a:extLst>
              </a:tr>
              <a:tr h="370117">
                <a:tc>
                  <a:txBody>
                    <a:bodyPr/>
                    <a:lstStyle/>
                    <a:p>
                      <a:pPr algn="l" fontAlgn="ctr"/>
                      <a:r>
                        <a:rPr lang="en-US" sz="800" u="none" strike="noStrike">
                          <a:effectLst/>
                        </a:rPr>
                        <a:t>Access Control Service</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Configure an ACS namespace in an alternate region.</a:t>
                      </a:r>
                      <a:br>
                        <a:rPr lang="en-US" sz="800" u="none" strike="noStrike">
                          <a:effectLst/>
                        </a:rPr>
                      </a:br>
                      <a:r>
                        <a:rPr lang="en-US" sz="800" u="none" strike="noStrike">
                          <a:effectLst/>
                        </a:rPr>
                        <a:t>• Use the ACS 2.0 Management Service to create custom backup solutions.</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1718" marR="1718" marT="1718" marB="0" anchor="ctr"/>
                </a:tc>
                <a:extLst>
                  <a:ext uri="{0D108BD9-81ED-4DB2-BD59-A6C34878D82A}">
                    <a16:rowId xmlns:a16="http://schemas.microsoft.com/office/drawing/2014/main" xmlns="" val="548395974"/>
                  </a:ext>
                </a:extLst>
              </a:tr>
              <a:tr h="247321">
                <a:tc>
                  <a:txBody>
                    <a:bodyPr/>
                    <a:lstStyle/>
                    <a:p>
                      <a:pPr algn="l" fontAlgn="ctr"/>
                      <a:r>
                        <a:rPr lang="en-US" sz="800" u="none" strike="noStrike">
                          <a:effectLst/>
                        </a:rPr>
                        <a:t>Service Bus</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Consider creating a durable client-side queue as a backup.</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Configure a Service Bus namespace in an alternate region.</a:t>
                      </a:r>
                      <a:br>
                        <a:rPr lang="en-US" sz="800" u="none" strike="noStrike">
                          <a:effectLst/>
                        </a:rPr>
                      </a:br>
                      <a:r>
                        <a:rPr lang="en-US" sz="800" u="none" strike="noStrike">
                          <a:effectLst/>
                        </a:rPr>
                        <a:t>• Consider custom replication strategies for messages across regions.</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1718" marR="1718" marT="1718" marB="0" anchor="ctr"/>
                </a:tc>
                <a:extLst>
                  <a:ext uri="{0D108BD9-81ED-4DB2-BD59-A6C34878D82A}">
                    <a16:rowId xmlns:a16="http://schemas.microsoft.com/office/drawing/2014/main" xmlns="" val="2162736738"/>
                  </a:ext>
                </a:extLst>
              </a:tr>
              <a:tr h="738503">
                <a:tc>
                  <a:txBody>
                    <a:bodyPr/>
                    <a:lstStyle/>
                    <a:p>
                      <a:pPr algn="l" fontAlgn="ctr"/>
                      <a:r>
                        <a:rPr lang="en-US" sz="800" u="none" strike="noStrike">
                          <a:effectLst/>
                        </a:rPr>
                        <a:t>WebSite</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Maintain web site backups outside of the primary region.</a:t>
                      </a:r>
                      <a:br>
                        <a:rPr lang="en-US" sz="800" u="none" strike="noStrike">
                          <a:effectLst/>
                        </a:rPr>
                      </a:br>
                      <a:r>
                        <a:rPr lang="en-US" sz="800" u="none" strike="noStrike">
                          <a:effectLst/>
                        </a:rPr>
                        <a:t>• If outage is partial, attempt to retrieve current site with FTP.</a:t>
                      </a:r>
                      <a:br>
                        <a:rPr lang="en-US" sz="800" u="none" strike="noStrike">
                          <a:effectLst/>
                        </a:rPr>
                      </a:br>
                      <a:r>
                        <a:rPr lang="en-US" sz="800" u="none" strike="noStrike">
                          <a:effectLst/>
                        </a:rPr>
                        <a:t>• Plan to deploy web site to new or existing web site in an alternate region.</a:t>
                      </a:r>
                      <a:br>
                        <a:rPr lang="en-US" sz="800" u="none" strike="noStrike">
                          <a:effectLst/>
                        </a:rPr>
                      </a:br>
                      <a:r>
                        <a:rPr lang="en-US" sz="800" u="none" strike="noStrike">
                          <a:effectLst/>
                        </a:rPr>
                        <a:t>• Plan configuration changes for both application and DNS CNAME records.</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Backup and maintain the associated database if any.</a:t>
                      </a:r>
                      <a:endParaRPr lang="en-US" sz="800" b="0" i="0" u="none" strike="noStrike">
                        <a:solidFill>
                          <a:srgbClr val="000000"/>
                        </a:solidFill>
                        <a:effectLst/>
                        <a:latin typeface="Calibri" panose="020F0502020204030204" pitchFamily="34" charset="0"/>
                      </a:endParaRPr>
                    </a:p>
                  </a:txBody>
                  <a:tcPr marL="1718" marR="1718" marT="1718" marB="0" anchor="ctr"/>
                </a:tc>
                <a:extLst>
                  <a:ext uri="{0D108BD9-81ED-4DB2-BD59-A6C34878D82A}">
                    <a16:rowId xmlns:a16="http://schemas.microsoft.com/office/drawing/2014/main" xmlns="" val="3259875534"/>
                  </a:ext>
                </a:extLst>
              </a:tr>
              <a:tr h="492912">
                <a:tc>
                  <a:txBody>
                    <a:bodyPr/>
                    <a:lstStyle/>
                    <a:p>
                      <a:pPr algn="l" fontAlgn="ctr"/>
                      <a:r>
                        <a:rPr lang="en-US" sz="800" u="none" strike="noStrike">
                          <a:effectLst/>
                        </a:rPr>
                        <a:t>Mobile Services</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Regularly back up the Azure SQL Database associated with mobile services.</a:t>
                      </a:r>
                      <a:br>
                        <a:rPr lang="en-US" sz="800" u="none" strike="noStrike">
                          <a:effectLst/>
                        </a:rPr>
                      </a:br>
                      <a:r>
                        <a:rPr lang="en-US" sz="800" u="none" strike="noStrike">
                          <a:effectLst/>
                        </a:rPr>
                        <a:t>• Back up mobile services scripts.</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Create a backup mobile service in an alternate region.</a:t>
                      </a:r>
                      <a:br>
                        <a:rPr lang="en-US" sz="800" u="none" strike="noStrike">
                          <a:effectLst/>
                        </a:rPr>
                      </a:br>
                      <a:r>
                        <a:rPr lang="en-US" sz="800" u="none" strike="noStrike">
                          <a:effectLst/>
                        </a:rPr>
                        <a:t>• Manage backups of the associated Azure SQL Database to restore during failover.</a:t>
                      </a:r>
                      <a:br>
                        <a:rPr lang="en-US" sz="800" u="none" strike="noStrike">
                          <a:effectLst/>
                        </a:rPr>
                      </a:br>
                      <a:r>
                        <a:rPr lang="en-US" sz="800" u="none" strike="noStrike">
                          <a:effectLst/>
                        </a:rPr>
                        <a:t>• Use Azure command-line tools to move mobile service.</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Backup and maintain the associated database.</a:t>
                      </a:r>
                      <a:endParaRPr lang="en-US" sz="800" b="0" i="0" u="none" strike="noStrike">
                        <a:solidFill>
                          <a:srgbClr val="000000"/>
                        </a:solidFill>
                        <a:effectLst/>
                        <a:latin typeface="Calibri" panose="020F0502020204030204" pitchFamily="34" charset="0"/>
                      </a:endParaRPr>
                    </a:p>
                  </a:txBody>
                  <a:tcPr marL="1718" marR="1718" marT="1718" marB="0" anchor="ctr"/>
                </a:tc>
                <a:extLst>
                  <a:ext uri="{0D108BD9-81ED-4DB2-BD59-A6C34878D82A}">
                    <a16:rowId xmlns:a16="http://schemas.microsoft.com/office/drawing/2014/main" xmlns="" val="2246339222"/>
                  </a:ext>
                </a:extLst>
              </a:tr>
              <a:tr h="124526">
                <a:tc>
                  <a:txBody>
                    <a:bodyPr/>
                    <a:lstStyle/>
                    <a:p>
                      <a:pPr algn="l" fontAlgn="ctr"/>
                      <a:r>
                        <a:rPr lang="en-US" sz="800" u="none" strike="noStrike">
                          <a:effectLst/>
                        </a:rPr>
                        <a:t>HDInsight</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Create a new Hadoop cluster in the region with replicated data.</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1718" marR="1718" marT="1718" marB="0" anchor="ctr"/>
                </a:tc>
                <a:extLst>
                  <a:ext uri="{0D108BD9-81ED-4DB2-BD59-A6C34878D82A}">
                    <a16:rowId xmlns:a16="http://schemas.microsoft.com/office/drawing/2014/main" xmlns="" val="2053495147"/>
                  </a:ext>
                </a:extLst>
              </a:tr>
              <a:tr h="247321">
                <a:tc>
                  <a:txBody>
                    <a:bodyPr/>
                    <a:lstStyle/>
                    <a:p>
                      <a:pPr algn="l" fontAlgn="ctr"/>
                      <a:r>
                        <a:rPr lang="en-US" sz="800" u="none" strike="noStrike">
                          <a:effectLst/>
                        </a:rPr>
                        <a:t>SQL Reporting</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Maintain an alternate SQL Reporting instance in a different region.</a:t>
                      </a:r>
                      <a:br>
                        <a:rPr lang="en-US" sz="800" u="none" strike="noStrike">
                          <a:effectLst/>
                        </a:rPr>
                      </a:br>
                      <a:r>
                        <a:rPr lang="en-US" sz="800" u="none" strike="noStrike">
                          <a:effectLst/>
                        </a:rPr>
                        <a:t>• Maintain a separate plan to replicate the target to that region.</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1718" marR="1718" marT="1718" marB="0" anchor="ctr"/>
                </a:tc>
                <a:extLst>
                  <a:ext uri="{0D108BD9-81ED-4DB2-BD59-A6C34878D82A}">
                    <a16:rowId xmlns:a16="http://schemas.microsoft.com/office/drawing/2014/main" xmlns="" val="1614878628"/>
                  </a:ext>
                </a:extLst>
              </a:tr>
              <a:tr h="615707">
                <a:tc>
                  <a:txBody>
                    <a:bodyPr/>
                    <a:lstStyle/>
                    <a:p>
                      <a:pPr algn="l" fontAlgn="ctr"/>
                      <a:r>
                        <a:rPr lang="en-US" sz="800" u="none" strike="noStrike">
                          <a:effectLst/>
                        </a:rPr>
                        <a:t>Media Services</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Create a Media Services account in an alternate region.</a:t>
                      </a:r>
                      <a:br>
                        <a:rPr lang="en-US" sz="800" u="none" strike="noStrike">
                          <a:effectLst/>
                        </a:rPr>
                      </a:br>
                      <a:r>
                        <a:rPr lang="en-US" sz="800" u="none" strike="noStrike">
                          <a:effectLst/>
                        </a:rPr>
                        <a:t>• Encode the same content in both regions to support streaming failover.</a:t>
                      </a:r>
                      <a:br>
                        <a:rPr lang="en-US" sz="800" u="none" strike="noStrike">
                          <a:effectLst/>
                        </a:rPr>
                      </a:br>
                      <a:r>
                        <a:rPr lang="en-US" sz="800" u="none" strike="noStrike">
                          <a:effectLst/>
                        </a:rPr>
                        <a:t>• Submit encoding jobs to an alternate region in the event of an outage.</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Backup and maintain the associated storage resources.</a:t>
                      </a:r>
                      <a:endParaRPr lang="en-US" sz="800" b="0" i="0" u="none" strike="noStrike">
                        <a:solidFill>
                          <a:srgbClr val="000000"/>
                        </a:solidFill>
                        <a:effectLst/>
                        <a:latin typeface="Calibri" panose="020F0502020204030204" pitchFamily="34" charset="0"/>
                      </a:endParaRPr>
                    </a:p>
                  </a:txBody>
                  <a:tcPr marL="1718" marR="1718" marT="1718" marB="0" anchor="ctr"/>
                </a:tc>
                <a:extLst>
                  <a:ext uri="{0D108BD9-81ED-4DB2-BD59-A6C34878D82A}">
                    <a16:rowId xmlns:a16="http://schemas.microsoft.com/office/drawing/2014/main" xmlns="" val="4128124857"/>
                  </a:ext>
                </a:extLst>
              </a:tr>
              <a:tr h="247321">
                <a:tc>
                  <a:txBody>
                    <a:bodyPr/>
                    <a:lstStyle/>
                    <a:p>
                      <a:pPr algn="l" fontAlgn="ctr"/>
                      <a:r>
                        <a:rPr lang="en-US" sz="800" u="none" strike="noStrike" dirty="0">
                          <a:effectLst/>
                        </a:rPr>
                        <a:t>Virtual Network</a:t>
                      </a:r>
                      <a:endParaRPr lang="en-US" sz="800" b="0" i="0" u="none" strike="noStrike" dirty="0">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Use exported virtual network settings to recreate it in another region.</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a:effectLst/>
                        </a:rPr>
                        <a:t>• Use Virtual Network to securely connect on-premises to the Cloud.</a:t>
                      </a:r>
                      <a:endParaRPr lang="en-US" sz="800" b="0" i="0" u="none" strike="noStrike">
                        <a:solidFill>
                          <a:srgbClr val="000000"/>
                        </a:solidFill>
                        <a:effectLst/>
                        <a:latin typeface="Calibri" panose="020F0502020204030204" pitchFamily="34" charset="0"/>
                      </a:endParaRPr>
                    </a:p>
                  </a:txBody>
                  <a:tcPr marL="1718" marR="1718" marT="1718" marB="0" anchor="ctr"/>
                </a:tc>
                <a:tc>
                  <a:txBody>
                    <a:bodyPr/>
                    <a:lstStyle/>
                    <a:p>
                      <a:pPr algn="l" fontAlgn="ctr"/>
                      <a:r>
                        <a:rPr lang="en-US" sz="800" u="none" strike="noStrike" dirty="0">
                          <a:effectLst/>
                        </a:rPr>
                        <a:t> </a:t>
                      </a:r>
                      <a:endParaRPr lang="en-US" sz="800" b="0" i="0" u="none" strike="noStrike" dirty="0">
                        <a:solidFill>
                          <a:srgbClr val="000000"/>
                        </a:solidFill>
                        <a:effectLst/>
                        <a:latin typeface="Calibri" panose="020F0502020204030204" pitchFamily="34" charset="0"/>
                      </a:endParaRPr>
                    </a:p>
                  </a:txBody>
                  <a:tcPr marL="1718" marR="1718" marT="1718" marB="0" anchor="ctr"/>
                </a:tc>
                <a:extLst>
                  <a:ext uri="{0D108BD9-81ED-4DB2-BD59-A6C34878D82A}">
                    <a16:rowId xmlns:a16="http://schemas.microsoft.com/office/drawing/2014/main" xmlns="" val="342112845"/>
                  </a:ext>
                </a:extLst>
              </a:tr>
            </a:tbl>
          </a:graphicData>
        </a:graphic>
      </p:graphicFrame>
    </p:spTree>
    <p:extLst>
      <p:ext uri="{BB962C8B-B14F-4D97-AF65-F5344CB8AC3E}">
        <p14:creationId xmlns:p14="http://schemas.microsoft.com/office/powerpoint/2010/main" val="173141905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 Azure Advisors</a:t>
            </a:r>
            <a:endParaRPr lang="en-US" dirty="0"/>
          </a:p>
        </p:txBody>
      </p:sp>
      <p:sp>
        <p:nvSpPr>
          <p:cNvPr id="3" name="Text Placeholder 2"/>
          <p:cNvSpPr>
            <a:spLocks noGrp="1"/>
          </p:cNvSpPr>
          <p:nvPr>
            <p:ph type="body" sz="quarter" idx="13"/>
          </p:nvPr>
        </p:nvSpPr>
        <p:spPr>
          <a:xfrm>
            <a:off x="274638" y="3375015"/>
            <a:ext cx="8701112" cy="3515903"/>
          </a:xfrm>
          <a:solidFill>
            <a:schemeClr val="bg1">
              <a:lumMod val="95000"/>
            </a:schemeClr>
          </a:solidFill>
        </p:spPr>
        <p:style>
          <a:lnRef idx="2">
            <a:schemeClr val="dk1"/>
          </a:lnRef>
          <a:fillRef idx="1">
            <a:schemeClr val="lt1"/>
          </a:fillRef>
          <a:effectRef idx="0">
            <a:schemeClr val="dk1"/>
          </a:effectRef>
          <a:fontRef idx="minor">
            <a:schemeClr val="dk1"/>
          </a:fontRef>
        </p:style>
        <p:txBody>
          <a:bodyPr/>
          <a:lstStyle/>
          <a:p>
            <a:pPr marL="0" indent="0">
              <a:buNone/>
            </a:pPr>
            <a:r>
              <a:rPr lang="en-US" sz="1600" dirty="0" smtClean="0"/>
              <a:t>WW Advisor Program in Q1 </a:t>
            </a:r>
            <a:r>
              <a:rPr lang="en-US" sz="1600" b="1" u="sng" dirty="0" smtClean="0"/>
              <a:t>continued </a:t>
            </a:r>
            <a:r>
              <a:rPr lang="en-US" sz="1600" b="1" u="sng" dirty="0"/>
              <a:t>enrollment growth</a:t>
            </a:r>
            <a:r>
              <a:rPr lang="en-US" sz="1600" dirty="0"/>
              <a:t> for a total of </a:t>
            </a:r>
            <a:r>
              <a:rPr lang="en-US" sz="1600" b="1" u="sng" dirty="0"/>
              <a:t>1620 organizations</a:t>
            </a:r>
            <a:r>
              <a:rPr lang="en-US" sz="1600" dirty="0"/>
              <a:t> from </a:t>
            </a:r>
            <a:r>
              <a:rPr lang="en-US" sz="1600" b="1" u="sng" dirty="0"/>
              <a:t>77 countries</a:t>
            </a:r>
            <a:r>
              <a:rPr lang="en-US" sz="1600" dirty="0"/>
              <a:t> who desire a closer connection with Azure and C&amp;E engineering. Each enrolled organization has a </a:t>
            </a:r>
            <a:r>
              <a:rPr lang="en-US" sz="1600" b="1" u="sng" dirty="0"/>
              <a:t>signed NDA &amp; Input Agreement/Feedback clause</a:t>
            </a:r>
            <a:r>
              <a:rPr lang="en-US" sz="1600" dirty="0"/>
              <a:t>, and can be engaged directly by engineering for general feedback and validation. Azure Advisor includes</a:t>
            </a:r>
            <a:r>
              <a:rPr lang="en-US" sz="1600" dirty="0" smtClean="0"/>
              <a:t>:</a:t>
            </a:r>
            <a:endParaRPr lang="en-US" sz="1600" dirty="0"/>
          </a:p>
          <a:p>
            <a:pPr fontAlgn="ctr"/>
            <a:r>
              <a:rPr lang="en-US" sz="1600" b="1" u="sng" dirty="0"/>
              <a:t>71% Partners/Solution Builders</a:t>
            </a:r>
            <a:r>
              <a:rPr lang="en-US" sz="1600" dirty="0"/>
              <a:t> of which 41% are Systems Integrators, and 59% are ISVs</a:t>
            </a:r>
          </a:p>
          <a:p>
            <a:pPr fontAlgn="ctr"/>
            <a:r>
              <a:rPr lang="en-US" sz="1600" b="1" u="sng" dirty="0"/>
              <a:t>24% Customers.</a:t>
            </a:r>
            <a:r>
              <a:rPr lang="en-US" sz="1600" dirty="0"/>
              <a:t> of which 66% are Enterprise, 23% Small/Mid, 6% Education, 6% Government </a:t>
            </a:r>
          </a:p>
          <a:p>
            <a:pPr fontAlgn="ctr"/>
            <a:r>
              <a:rPr lang="en-US" sz="1600" dirty="0"/>
              <a:t>3% identify as an Individual including MVPs, Trainers, and Authors</a:t>
            </a:r>
          </a:p>
          <a:p>
            <a:pPr fontAlgn="ctr"/>
            <a:r>
              <a:rPr lang="en-US" sz="1600" dirty="0"/>
              <a:t>2% identify as Solution </a:t>
            </a:r>
            <a:r>
              <a:rPr lang="en-US" sz="1600" dirty="0" err="1"/>
              <a:t>Hosters</a:t>
            </a:r>
            <a:r>
              <a:rPr lang="en-US" sz="1600" dirty="0"/>
              <a:t> including Managed Enterprise </a:t>
            </a:r>
            <a:r>
              <a:rPr lang="en-US" sz="1600" dirty="0" err="1"/>
              <a:t>Hosters</a:t>
            </a:r>
            <a:r>
              <a:rPr lang="en-US" sz="1600" dirty="0"/>
              <a:t>, Telco, Web </a:t>
            </a:r>
            <a:r>
              <a:rPr lang="en-US" sz="1600" dirty="0" err="1"/>
              <a:t>Hoster</a:t>
            </a:r>
            <a:r>
              <a:rPr lang="en-US" sz="1600" dirty="0"/>
              <a:t>,  and OEMs</a:t>
            </a:r>
          </a:p>
        </p:txBody>
      </p:sp>
      <p:sp>
        <p:nvSpPr>
          <p:cNvPr id="4" name="TextBox 3"/>
          <p:cNvSpPr txBox="1"/>
          <p:nvPr/>
        </p:nvSpPr>
        <p:spPr>
          <a:xfrm>
            <a:off x="274638" y="1452664"/>
            <a:ext cx="8701112" cy="1680460"/>
          </a:xfrm>
          <a:prstGeom prst="rect">
            <a:avLst/>
          </a:prstGeom>
          <a:noFill/>
        </p:spPr>
        <p:txBody>
          <a:bodyPr wrap="square" lIns="182880" tIns="146304" rIns="182880" bIns="146304" rtlCol="0">
            <a:spAutoFit/>
          </a:bodyPr>
          <a:lstStyle/>
          <a:p>
            <a:pPr>
              <a:lnSpc>
                <a:spcPct val="90000"/>
              </a:lnSpc>
              <a:spcAft>
                <a:spcPts val="600"/>
              </a:spcAft>
            </a:pPr>
            <a:r>
              <a:rPr lang="en-US" sz="2000" dirty="0"/>
              <a:t>Azure Advisors is a private, invitation-only group for organizations who desire a closer connection with the Microsoft Azure engineering team. Azure Advisors is a technical group designed to facilitate the exchange of feedback, ideas and best practices between engineering teams. </a:t>
            </a:r>
            <a:r>
              <a:rPr lang="en-US" sz="2000" dirty="0">
                <a:solidFill>
                  <a:srgbClr val="FF0000"/>
                </a:solidFill>
              </a:rPr>
              <a:t>It is not used for sales and marketing or free technical support.</a:t>
            </a:r>
            <a:endParaRPr lang="en-US" sz="2800" dirty="0" smtClean="0">
              <a:solidFill>
                <a:srgbClr val="FF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612653872"/>
              </p:ext>
            </p:extLst>
          </p:nvPr>
        </p:nvGraphicFramePr>
        <p:xfrm>
          <a:off x="9319565" y="340646"/>
          <a:ext cx="2706624" cy="6550272"/>
        </p:xfrm>
        <a:graphic>
          <a:graphicData uri="http://schemas.openxmlformats.org/drawingml/2006/table">
            <a:tbl>
              <a:tblPr/>
              <a:tblGrid>
                <a:gridCol w="2706624">
                  <a:extLst>
                    <a:ext uri="{9D8B030D-6E8A-4147-A177-3AD203B41FA5}">
                      <a16:colId xmlns:a16="http://schemas.microsoft.com/office/drawing/2014/main" xmlns="" val="3387597887"/>
                    </a:ext>
                  </a:extLst>
                </a:gridCol>
              </a:tblGrid>
              <a:tr h="58120">
                <a:tc>
                  <a:txBody>
                    <a:bodyPr/>
                    <a:lstStyle/>
                    <a:p>
                      <a:pPr marL="0" marR="0" algn="ctr" fontAlgn="t">
                        <a:spcBef>
                          <a:spcPts val="0"/>
                        </a:spcBef>
                        <a:spcAft>
                          <a:spcPts val="0"/>
                        </a:spcAft>
                      </a:pPr>
                      <a:r>
                        <a:rPr lang="en-US" sz="1050" b="1" dirty="0" smtClean="0">
                          <a:solidFill>
                            <a:schemeClr val="tx1"/>
                          </a:solidFill>
                          <a:effectLst/>
                          <a:latin typeface="Calibri" panose="020F0502020204030204" pitchFamily="34" charset="0"/>
                        </a:rPr>
                        <a:t>Groups</a:t>
                      </a:r>
                      <a:endParaRPr lang="en-US" sz="1050" dirty="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333399"/>
                    </a:solidFill>
                  </a:tcPr>
                </a:tc>
                <a:extLst>
                  <a:ext uri="{0D108BD9-81ED-4DB2-BD59-A6C34878D82A}">
                    <a16:rowId xmlns:a16="http://schemas.microsoft.com/office/drawing/2014/main" xmlns="" val="1397150531"/>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2"/>
                        </a:rPr>
                        <a:t>Azure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492654447"/>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3"/>
                        </a:rPr>
                        <a:t>ALM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AF6"/>
                    </a:solidFill>
                  </a:tcPr>
                </a:tc>
                <a:extLst>
                  <a:ext uri="{0D108BD9-81ED-4DB2-BD59-A6C34878D82A}">
                    <a16:rowId xmlns:a16="http://schemas.microsoft.com/office/drawing/2014/main" xmlns="" val="1683946530"/>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4"/>
                        </a:rPr>
                        <a:t>ALM Partner Leaders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xmlns="" val="1451243752"/>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5"/>
                        </a:rPr>
                        <a:t>API Management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DEBF7"/>
                    </a:solidFill>
                  </a:tcPr>
                </a:tc>
                <a:extLst>
                  <a:ext uri="{0D108BD9-81ED-4DB2-BD59-A6C34878D82A}">
                    <a16:rowId xmlns:a16="http://schemas.microsoft.com/office/drawing/2014/main" xmlns="" val="2006264691"/>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6"/>
                        </a:rPr>
                        <a:t>App Service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xmlns="" val="2145511462"/>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7"/>
                        </a:rPr>
                        <a:t>Azure Machine Learning Advisors </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AF6"/>
                    </a:solidFill>
                  </a:tcPr>
                </a:tc>
                <a:extLst>
                  <a:ext uri="{0D108BD9-81ED-4DB2-BD59-A6C34878D82A}">
                    <a16:rowId xmlns:a16="http://schemas.microsoft.com/office/drawing/2014/main" xmlns="" val="3649302730"/>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8"/>
                        </a:rPr>
                        <a:t>Azure Search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xmlns="" val="2663517413"/>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9"/>
                        </a:rPr>
                        <a:t>Azure Storage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AF6"/>
                    </a:solidFill>
                  </a:tcPr>
                </a:tc>
                <a:extLst>
                  <a:ext uri="{0D108BD9-81ED-4DB2-BD59-A6C34878D82A}">
                    <a16:rowId xmlns:a16="http://schemas.microsoft.com/office/drawing/2014/main" xmlns="" val="3969604356"/>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10"/>
                        </a:rPr>
                        <a:t>Azure Scheduler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xmlns="" val="1584541093"/>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11"/>
                        </a:rPr>
                        <a:t>Azure SQL Data Warehouse</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AF6"/>
                    </a:solidFill>
                  </a:tcPr>
                </a:tc>
                <a:extLst>
                  <a:ext uri="{0D108BD9-81ED-4DB2-BD59-A6C34878D82A}">
                    <a16:rowId xmlns:a16="http://schemas.microsoft.com/office/drawing/2014/main" xmlns="" val="4162667176"/>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rPr>
                        <a:t>BI Advisors</a:t>
                      </a: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xmlns="" val="3948697883"/>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12"/>
                        </a:rPr>
                        <a:t>Big Compute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AF6"/>
                    </a:solidFill>
                  </a:tcPr>
                </a:tc>
                <a:extLst>
                  <a:ext uri="{0D108BD9-81ED-4DB2-BD59-A6C34878D82A}">
                    <a16:rowId xmlns:a16="http://schemas.microsoft.com/office/drawing/2014/main" xmlns="" val="1933822033"/>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13"/>
                        </a:rPr>
                        <a:t>Big Data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xmlns="" val="2515550735"/>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14"/>
                        </a:rPr>
                        <a:t>BizTalk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AF6"/>
                    </a:solidFill>
                  </a:tcPr>
                </a:tc>
                <a:extLst>
                  <a:ext uri="{0D108BD9-81ED-4DB2-BD59-A6C34878D82A}">
                    <a16:rowId xmlns:a16="http://schemas.microsoft.com/office/drawing/2014/main" xmlns="" val="310821748"/>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15"/>
                        </a:rPr>
                        <a:t>Dev/Test Lab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xmlns="" val="196693635"/>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16"/>
                        </a:rPr>
                        <a:t>Developer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AF6"/>
                    </a:solidFill>
                  </a:tcPr>
                </a:tc>
                <a:extLst>
                  <a:ext uri="{0D108BD9-81ED-4DB2-BD59-A6C34878D82A}">
                    <a16:rowId xmlns:a16="http://schemas.microsoft.com/office/drawing/2014/main" xmlns="" val="781888147"/>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17"/>
                        </a:rPr>
                        <a:t>Identity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xmlns="" val="2610895434"/>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18"/>
                        </a:rPr>
                        <a:t>Java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AF6"/>
                    </a:solidFill>
                  </a:tcPr>
                </a:tc>
                <a:extLst>
                  <a:ext uri="{0D108BD9-81ED-4DB2-BD59-A6C34878D82A}">
                    <a16:rowId xmlns:a16="http://schemas.microsoft.com/office/drawing/2014/main" xmlns="" val="3368332411"/>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19"/>
                        </a:rPr>
                        <a:t>Linux and OSS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xmlns="" val="1171591570"/>
                  </a:ext>
                </a:extLst>
              </a:tr>
              <a:tr h="58120">
                <a:tc>
                  <a:txBody>
                    <a:bodyPr/>
                    <a:lstStyle/>
                    <a:p>
                      <a:pPr marL="0" marR="0" algn="ctr" fontAlgn="t">
                        <a:spcBef>
                          <a:spcPts val="0"/>
                        </a:spcBef>
                        <a:spcAft>
                          <a:spcPts val="0"/>
                        </a:spcAft>
                      </a:pPr>
                      <a:r>
                        <a:rPr lang="en-US" sz="1050" u="sng">
                          <a:solidFill>
                            <a:schemeClr val="tx1"/>
                          </a:solidFill>
                          <a:effectLst/>
                          <a:latin typeface="Calibri" panose="020F0502020204030204" pitchFamily="34" charset="0"/>
                        </a:rPr>
                        <a:t>Marketplace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AF6"/>
                    </a:solidFill>
                  </a:tcPr>
                </a:tc>
                <a:extLst>
                  <a:ext uri="{0D108BD9-81ED-4DB2-BD59-A6C34878D82A}">
                    <a16:rowId xmlns:a16="http://schemas.microsoft.com/office/drawing/2014/main" xmlns="" val="2936589965"/>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20"/>
                        </a:rPr>
                        <a:t>Mobile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xmlns="" val="4126446986"/>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21"/>
                        </a:rPr>
                        <a:t>Network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AF6"/>
                    </a:solidFill>
                  </a:tcPr>
                </a:tc>
                <a:extLst>
                  <a:ext uri="{0D108BD9-81ED-4DB2-BD59-A6C34878D82A}">
                    <a16:rowId xmlns:a16="http://schemas.microsoft.com/office/drawing/2014/main" xmlns="" val="3206732338"/>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22"/>
                        </a:rPr>
                        <a:t>NoSQL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xmlns="" val="1887679132"/>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rPr>
                        <a:t>Oracle Advisors</a:t>
                      </a: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AF6"/>
                    </a:solidFill>
                  </a:tcPr>
                </a:tc>
                <a:extLst>
                  <a:ext uri="{0D108BD9-81ED-4DB2-BD59-A6C34878D82A}">
                    <a16:rowId xmlns:a16="http://schemas.microsoft.com/office/drawing/2014/main" xmlns="" val="656009874"/>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rPr>
                        <a:t>Orleans Advisors</a:t>
                      </a: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xmlns="" val="3895262665"/>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23"/>
                        </a:rPr>
                        <a:t>Premium Storage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AF6"/>
                    </a:solidFill>
                  </a:tcPr>
                </a:tc>
                <a:extLst>
                  <a:ext uri="{0D108BD9-81ED-4DB2-BD59-A6C34878D82A}">
                    <a16:rowId xmlns:a16="http://schemas.microsoft.com/office/drawing/2014/main" xmlns="" val="1516302042"/>
                  </a:ext>
                </a:extLst>
              </a:tr>
              <a:tr h="58120">
                <a:tc>
                  <a:txBody>
                    <a:bodyPr/>
                    <a:lstStyle/>
                    <a:p>
                      <a:pPr marL="0" marR="0" algn="ctr" fontAlgn="t">
                        <a:spcBef>
                          <a:spcPts val="0"/>
                        </a:spcBef>
                        <a:spcAft>
                          <a:spcPts val="0"/>
                        </a:spcAft>
                      </a:pPr>
                      <a:r>
                        <a:rPr lang="en-US" sz="1050" u="sng">
                          <a:solidFill>
                            <a:schemeClr val="tx1"/>
                          </a:solidFill>
                          <a:effectLst/>
                          <a:latin typeface="Calibri" panose="020F0502020204030204" pitchFamily="34" charset="0"/>
                        </a:rPr>
                        <a:t>Portal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xmlns="" val="2237538987"/>
                  </a:ext>
                </a:extLst>
              </a:tr>
              <a:tr h="58120">
                <a:tc>
                  <a:txBody>
                    <a:bodyPr/>
                    <a:lstStyle/>
                    <a:p>
                      <a:pPr marL="0" marR="0" algn="ctr" fontAlgn="t">
                        <a:spcBef>
                          <a:spcPts val="0"/>
                        </a:spcBef>
                        <a:spcAft>
                          <a:spcPts val="0"/>
                        </a:spcAft>
                      </a:pPr>
                      <a:r>
                        <a:rPr lang="en-US" sz="1050" u="sng">
                          <a:solidFill>
                            <a:schemeClr val="tx1"/>
                          </a:solidFill>
                          <a:effectLst/>
                          <a:latin typeface="Calibri" panose="020F0502020204030204" pitchFamily="34" charset="0"/>
                        </a:rPr>
                        <a:t>PowerShell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AF6"/>
                    </a:solidFill>
                  </a:tcPr>
                </a:tc>
                <a:extLst>
                  <a:ext uri="{0D108BD9-81ED-4DB2-BD59-A6C34878D82A}">
                    <a16:rowId xmlns:a16="http://schemas.microsoft.com/office/drawing/2014/main" xmlns="" val="3939947996"/>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24"/>
                        </a:rPr>
                        <a:t>Resource Manager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xmlns="" val="1574774636"/>
                  </a:ext>
                </a:extLst>
              </a:tr>
              <a:tr h="58120">
                <a:tc>
                  <a:txBody>
                    <a:bodyPr/>
                    <a:lstStyle/>
                    <a:p>
                      <a:pPr marL="0" marR="0" algn="ctr" fontAlgn="t">
                        <a:spcBef>
                          <a:spcPts val="0"/>
                        </a:spcBef>
                        <a:spcAft>
                          <a:spcPts val="0"/>
                        </a:spcAft>
                      </a:pPr>
                      <a:r>
                        <a:rPr lang="en-US" sz="1050" u="sng">
                          <a:solidFill>
                            <a:schemeClr val="tx1"/>
                          </a:solidFill>
                          <a:effectLst/>
                          <a:latin typeface="Calibri" panose="020F0502020204030204" pitchFamily="34" charset="0"/>
                        </a:rPr>
                        <a:t>SAP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AF6"/>
                    </a:solidFill>
                  </a:tcPr>
                </a:tc>
                <a:extLst>
                  <a:ext uri="{0D108BD9-81ED-4DB2-BD59-A6C34878D82A}">
                    <a16:rowId xmlns:a16="http://schemas.microsoft.com/office/drawing/2014/main" xmlns="" val="1815453261"/>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25"/>
                        </a:rPr>
                        <a:t>Service Bus Advisors</a:t>
                      </a:r>
                      <a:endParaRPr lang="en-US" sz="105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xmlns="" val="1974577408"/>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hlinkClick r:id="rId26"/>
                        </a:rPr>
                        <a:t>SQL Database Advisors</a:t>
                      </a:r>
                      <a:r>
                        <a:rPr lang="en-US" sz="1050">
                          <a:solidFill>
                            <a:schemeClr val="tx1"/>
                          </a:solidFill>
                          <a:effectLst/>
                          <a:latin typeface="Calibri" panose="020F0502020204030204" pitchFamily="34" charset="0"/>
                        </a:rPr>
                        <a:t>  (Azure Advisors)</a:t>
                      </a: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AF6"/>
                    </a:solidFill>
                  </a:tcPr>
                </a:tc>
                <a:extLst>
                  <a:ext uri="{0D108BD9-81ED-4DB2-BD59-A6C34878D82A}">
                    <a16:rowId xmlns:a16="http://schemas.microsoft.com/office/drawing/2014/main" xmlns="" val="2872222050"/>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rPr>
                        <a:t>SQL Server Advisors (Data Platform Advisors)</a:t>
                      </a: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xmlns="" val="2062482895"/>
                  </a:ext>
                </a:extLst>
              </a:tr>
              <a:tr h="58120">
                <a:tc>
                  <a:txBody>
                    <a:bodyPr/>
                    <a:lstStyle/>
                    <a:p>
                      <a:pPr marL="0" marR="0" algn="ctr" fontAlgn="t">
                        <a:spcBef>
                          <a:spcPts val="0"/>
                        </a:spcBef>
                        <a:spcAft>
                          <a:spcPts val="0"/>
                        </a:spcAft>
                      </a:pPr>
                      <a:r>
                        <a:rPr lang="en-US" sz="1050">
                          <a:solidFill>
                            <a:schemeClr val="tx1"/>
                          </a:solidFill>
                          <a:effectLst/>
                          <a:latin typeface="Calibri" panose="020F0502020204030204" pitchFamily="34" charset="0"/>
                        </a:rPr>
                        <a:t>Systems Integrator Advisors</a:t>
                      </a: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AF6"/>
                    </a:solidFill>
                  </a:tcPr>
                </a:tc>
                <a:extLst>
                  <a:ext uri="{0D108BD9-81ED-4DB2-BD59-A6C34878D82A}">
                    <a16:rowId xmlns:a16="http://schemas.microsoft.com/office/drawing/2014/main" xmlns="" val="2894145912"/>
                  </a:ext>
                </a:extLst>
              </a:tr>
              <a:tr h="58120">
                <a:tc>
                  <a:txBody>
                    <a:bodyPr/>
                    <a:lstStyle/>
                    <a:p>
                      <a:pPr marL="0" marR="0" algn="ctr" fontAlgn="t">
                        <a:spcBef>
                          <a:spcPts val="0"/>
                        </a:spcBef>
                        <a:spcAft>
                          <a:spcPts val="0"/>
                        </a:spcAft>
                      </a:pPr>
                      <a:r>
                        <a:rPr lang="en-US" sz="1050" dirty="0">
                          <a:solidFill>
                            <a:schemeClr val="tx1"/>
                          </a:solidFill>
                          <a:effectLst/>
                          <a:latin typeface="Calibri" panose="020F0502020204030204" pitchFamily="34" charset="0"/>
                          <a:hlinkClick r:id="rId27"/>
                        </a:rPr>
                        <a:t>Virtual Machine Advisors</a:t>
                      </a:r>
                      <a:endParaRPr lang="en-US" sz="1050" dirty="0">
                        <a:solidFill>
                          <a:schemeClr val="tx1"/>
                        </a:solidFill>
                        <a:effectLst/>
                        <a:latin typeface="Calibri" panose="020F0502020204030204" pitchFamily="34" charset="0"/>
                      </a:endParaRPr>
                    </a:p>
                  </a:txBody>
                  <a:tcPr marL="10966" marR="10966" marT="10966" marB="10966">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xmlns="" val="2703194615"/>
                  </a:ext>
                </a:extLst>
              </a:tr>
            </a:tbl>
          </a:graphicData>
        </a:graphic>
      </p:graphicFrame>
    </p:spTree>
    <p:extLst>
      <p:ext uri="{BB962C8B-B14F-4D97-AF65-F5344CB8AC3E}">
        <p14:creationId xmlns:p14="http://schemas.microsoft.com/office/powerpoint/2010/main" val="38847932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cstate="screen">
            <a:extLst>
              <a:ext uri="{28A0092B-C50C-407E-A947-70E740481C1C}">
                <a14:useLocalDpi xmlns:a14="http://schemas.microsoft.com/office/drawing/2010/main" val="0"/>
              </a:ext>
            </a:extLst>
          </a:blip>
          <a:srcRect/>
          <a:stretch>
            <a:fillRect/>
          </a:stretch>
        </p:blipFill>
        <p:spPr/>
      </p:pic>
      <p:sp>
        <p:nvSpPr>
          <p:cNvPr id="3" name="Text Placeholder 2"/>
          <p:cNvSpPr>
            <a:spLocks noGrp="1"/>
          </p:cNvSpPr>
          <p:nvPr>
            <p:ph type="body" sz="quarter" idx="11"/>
          </p:nvPr>
        </p:nvSpPr>
        <p:spPr>
          <a:xfrm>
            <a:off x="274637" y="1211263"/>
            <a:ext cx="7340486" cy="4572000"/>
          </a:xfrm>
          <a:solidFill>
            <a:srgbClr val="00188F">
              <a:alpha val="90588"/>
            </a:srgbClr>
          </a:solidFill>
        </p:spPr>
        <p:txBody>
          <a:bodyPr anchor="ctr"/>
          <a:lstStyle/>
          <a:p>
            <a:r>
              <a:rPr lang="en-US" sz="7200" dirty="0" smtClean="0"/>
              <a:t>CONCLUSION</a:t>
            </a:r>
            <a:endParaRPr lang="en-US" sz="7200" dirty="0"/>
          </a:p>
        </p:txBody>
      </p:sp>
      <p:sp>
        <p:nvSpPr>
          <p:cNvPr id="5" name="Footer Placeholder 4"/>
          <p:cNvSpPr>
            <a:spLocks noGrp="1"/>
          </p:cNvSpPr>
          <p:nvPr>
            <p:ph type="ftr" sz="quarter" idx="3"/>
          </p:nvPr>
        </p:nvSpPr>
        <p:spPr/>
        <p:txBody>
          <a:bodyPr/>
          <a:lstStyle/>
          <a:p>
            <a:r>
              <a:rPr lang="en-US" smtClean="0">
                <a:solidFill>
                  <a:schemeClr val="tx2"/>
                </a:solidFill>
              </a:rPr>
              <a:t>Microsoft Confidential</a:t>
            </a:r>
            <a:endParaRPr lang="en-US">
              <a:solidFill>
                <a:schemeClr val="tx2"/>
              </a:solidFill>
            </a:endParaRPr>
          </a:p>
        </p:txBody>
      </p:sp>
      <p:sp>
        <p:nvSpPr>
          <p:cNvPr id="7" name="Slide Number Placeholder 6"/>
          <p:cNvSpPr>
            <a:spLocks noGrp="1"/>
          </p:cNvSpPr>
          <p:nvPr>
            <p:ph type="sldNum" sz="quarter" idx="4"/>
          </p:nvPr>
        </p:nvSpPr>
        <p:spPr/>
        <p:txBody>
          <a:bodyPr/>
          <a:lstStyle/>
          <a:p>
            <a:fld id="{27258FFF-F925-446B-8502-81C933981705}" type="slidenum">
              <a:rPr lang="en-US" smtClean="0"/>
              <a:pPr/>
              <a:t>26</a:t>
            </a:fld>
            <a:endParaRPr lang="en-US"/>
          </a:p>
        </p:txBody>
      </p:sp>
    </p:spTree>
    <p:extLst>
      <p:ext uri="{BB962C8B-B14F-4D97-AF65-F5344CB8AC3E}">
        <p14:creationId xmlns:p14="http://schemas.microsoft.com/office/powerpoint/2010/main" val="419903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75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par>
                          <p:cTn id="9" fill="hold">
                            <p:stCondLst>
                              <p:cond delay="1250"/>
                            </p:stCondLst>
                            <p:childTnLst>
                              <p:par>
                                <p:cTn id="10" presetID="42" presetClass="entr" presetSubtype="0"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Learnings</a:t>
            </a:r>
            <a:endParaRPr lang="en-US" dirty="0"/>
          </a:p>
        </p:txBody>
      </p:sp>
      <p:sp>
        <p:nvSpPr>
          <p:cNvPr id="5" name="Text Placeholder 4"/>
          <p:cNvSpPr>
            <a:spLocks noGrp="1"/>
          </p:cNvSpPr>
          <p:nvPr>
            <p:ph type="body" sz="quarter" idx="13"/>
          </p:nvPr>
        </p:nvSpPr>
        <p:spPr>
          <a:xfrm>
            <a:off x="271297" y="1430719"/>
            <a:ext cx="12098706" cy="4082870"/>
          </a:xfrm>
        </p:spPr>
        <p:txBody>
          <a:bodyPr/>
          <a:lstStyle/>
          <a:p>
            <a:r>
              <a:rPr lang="en-US" b="1" dirty="0" smtClean="0"/>
              <a:t>Focus on customers’ needs </a:t>
            </a:r>
            <a:r>
              <a:rPr lang="en-US" dirty="0" smtClean="0"/>
              <a:t>– rather than what they want.</a:t>
            </a:r>
          </a:p>
          <a:p>
            <a:r>
              <a:rPr lang="en-US" b="1" dirty="0" smtClean="0"/>
              <a:t>Learn from ROW </a:t>
            </a:r>
            <a:r>
              <a:rPr lang="en-US" dirty="0" smtClean="0"/>
              <a:t>– their challenges and practices</a:t>
            </a:r>
          </a:p>
          <a:p>
            <a:r>
              <a:rPr lang="en-US" b="1" dirty="0" smtClean="0"/>
              <a:t>Work as a team </a:t>
            </a:r>
            <a:r>
              <a:rPr lang="en-US" dirty="0" smtClean="0"/>
              <a:t>– stronger alignment with </a:t>
            </a:r>
            <a:r>
              <a:rPr lang="en-US" dirty="0" err="1" smtClean="0"/>
              <a:t>HiPO</a:t>
            </a:r>
            <a:r>
              <a:rPr lang="en-US" dirty="0" smtClean="0"/>
              <a:t>, CSS, Premier, and 21v</a:t>
            </a:r>
          </a:p>
          <a:p>
            <a:r>
              <a:rPr lang="en-US" b="1" dirty="0" smtClean="0"/>
              <a:t>Feedbacks to component team </a:t>
            </a:r>
            <a:r>
              <a:rPr lang="en-US" dirty="0" smtClean="0"/>
              <a:t>– with customers’ scenarios and competitions</a:t>
            </a:r>
          </a:p>
          <a:p>
            <a:endParaRPr lang="en-US" dirty="0"/>
          </a:p>
        </p:txBody>
      </p:sp>
    </p:spTree>
    <p:extLst>
      <p:ext uri="{BB962C8B-B14F-4D97-AF65-F5344CB8AC3E}">
        <p14:creationId xmlns:p14="http://schemas.microsoft.com/office/powerpoint/2010/main" val="328234289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Forward</a:t>
            </a:r>
            <a:endParaRPr lang="en-US" dirty="0"/>
          </a:p>
        </p:txBody>
      </p:sp>
      <p:sp>
        <p:nvSpPr>
          <p:cNvPr id="3" name="Text Placeholder 2"/>
          <p:cNvSpPr>
            <a:spLocks noGrp="1"/>
          </p:cNvSpPr>
          <p:nvPr>
            <p:ph type="body" sz="quarter" idx="13"/>
          </p:nvPr>
        </p:nvSpPr>
        <p:spPr>
          <a:xfrm>
            <a:off x="274639" y="1847686"/>
            <a:ext cx="11780812" cy="4082870"/>
          </a:xfrm>
        </p:spPr>
        <p:txBody>
          <a:bodyPr/>
          <a:lstStyle/>
          <a:p>
            <a:r>
              <a:rPr lang="en-US" sz="2800" dirty="0" smtClean="0"/>
              <a:t>HMC Accounts re-alignment with </a:t>
            </a:r>
            <a:r>
              <a:rPr lang="en-US" sz="2800" dirty="0" err="1" smtClean="0"/>
              <a:t>HiPO</a:t>
            </a:r>
            <a:r>
              <a:rPr lang="en-US" sz="2800" dirty="0" smtClean="0"/>
              <a:t> team</a:t>
            </a:r>
          </a:p>
          <a:p>
            <a:r>
              <a:rPr lang="en-US" sz="2800" dirty="0" smtClean="0"/>
              <a:t>25 Happy Mooncake Customers vs. 0 Un-Happy Mooncake Customers</a:t>
            </a:r>
          </a:p>
          <a:p>
            <a:r>
              <a:rPr lang="en-US" sz="2800" dirty="0" smtClean="0"/>
              <a:t>Azure Pulse Executives Sponsors</a:t>
            </a:r>
            <a:endParaRPr lang="en-US" sz="2800" dirty="0"/>
          </a:p>
        </p:txBody>
      </p:sp>
    </p:spTree>
    <p:extLst>
      <p:ext uri="{BB962C8B-B14F-4D97-AF65-F5344CB8AC3E}">
        <p14:creationId xmlns:p14="http://schemas.microsoft.com/office/powerpoint/2010/main" val="32915481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2013 Microsoft </a:t>
            </a:r>
            <a:r>
              <a:rPr lang="en-US" sz="700" dirty="0">
                <a:gradFill>
                  <a:gsLst>
                    <a:gs pos="0">
                      <a:srgbClr val="FFFFFF"/>
                    </a:gs>
                    <a:gs pos="100000">
                      <a:srgbClr val="FFFFFF"/>
                    </a:gs>
                  </a:gsLst>
                  <a:lin ang="5400000" scaled="0"/>
                </a:gradFill>
                <a:cs typeface="Segoe UI" pitchFamily="34" charset="0"/>
              </a:rPr>
              <a:t>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5057452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cstate="screen">
            <a:extLst>
              <a:ext uri="{28A0092B-C50C-407E-A947-70E740481C1C}">
                <a14:useLocalDpi xmlns:a14="http://schemas.microsoft.com/office/drawing/2010/main" val="0"/>
              </a:ext>
            </a:extLst>
          </a:blip>
          <a:srcRect/>
          <a:stretch>
            <a:fillRect/>
          </a:stretch>
        </p:blipFill>
        <p:spPr/>
      </p:pic>
      <p:sp>
        <p:nvSpPr>
          <p:cNvPr id="3" name="Text Placeholder 2"/>
          <p:cNvSpPr>
            <a:spLocks noGrp="1"/>
          </p:cNvSpPr>
          <p:nvPr>
            <p:ph type="body" sz="quarter" idx="11"/>
          </p:nvPr>
        </p:nvSpPr>
        <p:spPr>
          <a:solidFill>
            <a:srgbClr val="00188F">
              <a:alpha val="90588"/>
            </a:srgbClr>
          </a:solidFill>
        </p:spPr>
        <p:txBody>
          <a:bodyPr anchor="ctr"/>
          <a:lstStyle/>
          <a:p>
            <a:r>
              <a:rPr lang="en-US" sz="7200" dirty="0" smtClean="0"/>
              <a:t>STATUS</a:t>
            </a:r>
            <a:endParaRPr lang="en-US" sz="7200" dirty="0"/>
          </a:p>
        </p:txBody>
      </p:sp>
      <p:sp>
        <p:nvSpPr>
          <p:cNvPr id="5" name="Footer Placeholder 4"/>
          <p:cNvSpPr>
            <a:spLocks noGrp="1"/>
          </p:cNvSpPr>
          <p:nvPr>
            <p:ph type="ftr" sz="quarter" idx="3"/>
          </p:nvPr>
        </p:nvSpPr>
        <p:spPr/>
        <p:txBody>
          <a:bodyPr/>
          <a:lstStyle/>
          <a:p>
            <a:r>
              <a:rPr lang="en-US" smtClean="0">
                <a:solidFill>
                  <a:schemeClr val="tx2"/>
                </a:solidFill>
              </a:rPr>
              <a:t>Microsoft Confidential</a:t>
            </a:r>
            <a:endParaRPr lang="en-US">
              <a:solidFill>
                <a:schemeClr val="tx2"/>
              </a:solidFill>
            </a:endParaRPr>
          </a:p>
        </p:txBody>
      </p:sp>
      <p:sp>
        <p:nvSpPr>
          <p:cNvPr id="7" name="Slide Number Placeholder 6"/>
          <p:cNvSpPr>
            <a:spLocks noGrp="1"/>
          </p:cNvSpPr>
          <p:nvPr>
            <p:ph type="sldNum" sz="quarter" idx="4"/>
          </p:nvPr>
        </p:nvSpPr>
        <p:spPr/>
        <p:txBody>
          <a:bodyPr/>
          <a:lstStyle/>
          <a:p>
            <a:fld id="{27258FFF-F925-446B-8502-81C933981705}" type="slidenum">
              <a:rPr lang="en-US" smtClean="0"/>
              <a:pPr/>
              <a:t>3</a:t>
            </a:fld>
            <a:endParaRPr lang="en-US"/>
          </a:p>
        </p:txBody>
      </p:sp>
    </p:spTree>
    <p:extLst>
      <p:ext uri="{BB962C8B-B14F-4D97-AF65-F5344CB8AC3E}">
        <p14:creationId xmlns:p14="http://schemas.microsoft.com/office/powerpoint/2010/main" val="123307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75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3*#ppt_w"/>
                                          </p:val>
                                        </p:tav>
                                        <p:tav tm="100000">
                                          <p:val>
                                            <p:strVal val="#ppt_w"/>
                                          </p:val>
                                        </p:tav>
                                      </p:tavLst>
                                    </p:anim>
                                    <p:anim calcmode="lin" valueType="num">
                                      <p:cBhvr>
                                        <p:cTn id="8" dur="500" fill="hold"/>
                                        <p:tgtEl>
                                          <p:spTgt spid="3"/>
                                        </p:tgtEl>
                                        <p:attrNameLst>
                                          <p:attrName>ppt_h</p:attrName>
                                        </p:attrNameLst>
                                      </p:cBhvr>
                                      <p:tavLst>
                                        <p:tav tm="0">
                                          <p:val>
                                            <p:strVal val="4/3*#ppt_h"/>
                                          </p:val>
                                        </p:tav>
                                        <p:tav tm="100000">
                                          <p:val>
                                            <p:strVal val="#ppt_h"/>
                                          </p:val>
                                        </p:tav>
                                      </p:tavLst>
                                    </p:anim>
                                  </p:childTnLst>
                                </p:cTn>
                              </p:par>
                            </p:childTnLst>
                          </p:cTn>
                        </p:par>
                        <p:par>
                          <p:cTn id="9" fill="hold">
                            <p:stCondLst>
                              <p:cond delay="1250"/>
                            </p:stCondLst>
                            <p:childTnLst>
                              <p:par>
                                <p:cTn id="10" presetID="42" presetClass="entr" presetSubtype="0"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64964"/>
            <a:ext cx="11707659" cy="1097302"/>
          </a:xfrm>
        </p:spPr>
        <p:txBody>
          <a:bodyPr/>
          <a:lstStyle/>
          <a:p>
            <a:r>
              <a:rPr lang="en-US" dirty="0" smtClean="0"/>
              <a:t>FY16 Q1 MC Utilized Revenue Mix</a:t>
            </a:r>
            <a:endParaRPr lang="en-US" dirty="0"/>
          </a:p>
        </p:txBody>
      </p:sp>
      <p:sp>
        <p:nvSpPr>
          <p:cNvPr id="44" name="Isosceles Triangle 43"/>
          <p:cNvSpPr/>
          <p:nvPr/>
        </p:nvSpPr>
        <p:spPr>
          <a:xfrm>
            <a:off x="4799974" y="1425084"/>
            <a:ext cx="7438356" cy="5284034"/>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5622091" y="5484923"/>
            <a:ext cx="580868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Straight Connector 45"/>
          <p:cNvCxnSpPr>
            <a:endCxn id="44" idx="5"/>
          </p:cNvCxnSpPr>
          <p:nvPr/>
        </p:nvCxnSpPr>
        <p:spPr>
          <a:xfrm>
            <a:off x="6643765" y="4067101"/>
            <a:ext cx="3734976" cy="0"/>
          </a:xfrm>
          <a:prstGeom prst="line">
            <a:avLst/>
          </a:prstGeom>
          <a:ln w="28575"/>
        </p:spPr>
        <p:style>
          <a:lnRef idx="1">
            <a:schemeClr val="dk1"/>
          </a:lnRef>
          <a:fillRef idx="0">
            <a:schemeClr val="dk1"/>
          </a:fillRef>
          <a:effectRef idx="0">
            <a:schemeClr val="dk1"/>
          </a:effectRef>
          <a:fontRef idx="minor">
            <a:schemeClr val="tx1"/>
          </a:fontRef>
        </p:style>
      </p:cxnSp>
      <p:sp>
        <p:nvSpPr>
          <p:cNvPr id="48" name="TextBox 47"/>
          <p:cNvSpPr txBox="1"/>
          <p:nvPr/>
        </p:nvSpPr>
        <p:spPr>
          <a:xfrm>
            <a:off x="7048499" y="5912355"/>
            <a:ext cx="2945567" cy="369332"/>
          </a:xfrm>
          <a:prstGeom prst="rect">
            <a:avLst/>
          </a:prstGeom>
          <a:noFill/>
        </p:spPr>
        <p:txBody>
          <a:bodyPr wrap="square" rtlCol="0">
            <a:spAutoFit/>
          </a:bodyPr>
          <a:lstStyle/>
          <a:p>
            <a:pPr algn="ctr"/>
            <a:r>
              <a:rPr lang="en-US" b="1" dirty="0" smtClean="0"/>
              <a:t>Web Direct</a:t>
            </a:r>
            <a:endParaRPr lang="en-US" b="1" dirty="0"/>
          </a:p>
        </p:txBody>
      </p:sp>
      <p:sp>
        <p:nvSpPr>
          <p:cNvPr id="49" name="TextBox 48"/>
          <p:cNvSpPr txBox="1"/>
          <p:nvPr/>
        </p:nvSpPr>
        <p:spPr>
          <a:xfrm>
            <a:off x="7059741" y="4261566"/>
            <a:ext cx="2945567" cy="1138773"/>
          </a:xfrm>
          <a:prstGeom prst="rect">
            <a:avLst/>
          </a:prstGeom>
          <a:noFill/>
        </p:spPr>
        <p:txBody>
          <a:bodyPr wrap="square" rtlCol="0">
            <a:spAutoFit/>
          </a:bodyPr>
          <a:lstStyle/>
          <a:p>
            <a:pPr algn="ctr"/>
            <a:r>
              <a:rPr lang="en-US" b="1" dirty="0" smtClean="0"/>
              <a:t>MAL</a:t>
            </a:r>
          </a:p>
          <a:p>
            <a:pPr algn="ctr"/>
            <a:r>
              <a:rPr lang="en-US" b="1" dirty="0" smtClean="0"/>
              <a:t>Penetrations</a:t>
            </a:r>
          </a:p>
          <a:p>
            <a:pPr algn="ctr"/>
            <a:r>
              <a:rPr lang="en-US" dirty="0" smtClean="0"/>
              <a:t>487</a:t>
            </a:r>
          </a:p>
          <a:p>
            <a:pPr algn="ctr"/>
            <a:r>
              <a:rPr lang="en-US" sz="1200" dirty="0" smtClean="0"/>
              <a:t>(137 EPG/67 PSG/283 CA)</a:t>
            </a:r>
            <a:endParaRPr lang="en-US" sz="1200" dirty="0"/>
          </a:p>
        </p:txBody>
      </p:sp>
      <p:sp>
        <p:nvSpPr>
          <p:cNvPr id="50" name="TextBox 49"/>
          <p:cNvSpPr txBox="1"/>
          <p:nvPr/>
        </p:nvSpPr>
        <p:spPr>
          <a:xfrm>
            <a:off x="7048499" y="3173524"/>
            <a:ext cx="2945567" cy="861774"/>
          </a:xfrm>
          <a:prstGeom prst="rect">
            <a:avLst/>
          </a:prstGeom>
          <a:noFill/>
        </p:spPr>
        <p:txBody>
          <a:bodyPr wrap="square" rtlCol="0">
            <a:spAutoFit/>
          </a:bodyPr>
          <a:lstStyle/>
          <a:p>
            <a:pPr algn="ctr"/>
            <a:r>
              <a:rPr lang="en-US" b="1" dirty="0" err="1" smtClean="0"/>
              <a:t>HiPOs</a:t>
            </a:r>
            <a:endParaRPr lang="en-US" b="1" dirty="0" smtClean="0"/>
          </a:p>
          <a:p>
            <a:pPr algn="ctr"/>
            <a:r>
              <a:rPr lang="en-US" dirty="0" smtClean="0"/>
              <a:t>114</a:t>
            </a:r>
          </a:p>
          <a:p>
            <a:pPr algn="ctr"/>
            <a:r>
              <a:rPr lang="en-US" sz="1200" dirty="0" smtClean="0"/>
              <a:t>(44 EPG/20 PSG/50 CA)</a:t>
            </a:r>
            <a:endParaRPr lang="en-US" sz="1200" dirty="0"/>
          </a:p>
        </p:txBody>
      </p:sp>
      <p:sp>
        <p:nvSpPr>
          <p:cNvPr id="52" name="Left Brace 51"/>
          <p:cNvSpPr/>
          <p:nvPr/>
        </p:nvSpPr>
        <p:spPr>
          <a:xfrm>
            <a:off x="4493872" y="5484923"/>
            <a:ext cx="209861" cy="1224195"/>
          </a:xfrm>
          <a:prstGeom prst="leftBrace">
            <a:avLst>
              <a:gd name="adj1" fmla="val 86002"/>
              <a:gd name="adj2" fmla="val 47551"/>
            </a:avLst>
          </a:prstGeom>
          <a:noFill/>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cxnSp>
        <p:nvCxnSpPr>
          <p:cNvPr id="53" name="Straight Connector 52"/>
          <p:cNvCxnSpPr/>
          <p:nvPr/>
        </p:nvCxnSpPr>
        <p:spPr>
          <a:xfrm flipV="1">
            <a:off x="4703733" y="5484922"/>
            <a:ext cx="918358" cy="1"/>
          </a:xfrm>
          <a:prstGeom prst="line">
            <a:avLst/>
          </a:prstGeom>
          <a:ln w="28575">
            <a:solidFill>
              <a:srgbClr val="FFC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p:cNvCxnSpPr>
            <a:stCxn id="52" idx="2"/>
            <a:endCxn id="44" idx="2"/>
          </p:cNvCxnSpPr>
          <p:nvPr/>
        </p:nvCxnSpPr>
        <p:spPr>
          <a:xfrm>
            <a:off x="4703733" y="6709118"/>
            <a:ext cx="96241" cy="0"/>
          </a:xfrm>
          <a:prstGeom prst="line">
            <a:avLst/>
          </a:prstGeom>
          <a:ln w="28575">
            <a:solidFill>
              <a:srgbClr val="FFC000"/>
            </a:solidFill>
            <a:prstDash val="sysDot"/>
          </a:ln>
        </p:spPr>
        <p:style>
          <a:lnRef idx="1">
            <a:schemeClr val="dk1"/>
          </a:lnRef>
          <a:fillRef idx="0">
            <a:schemeClr val="dk1"/>
          </a:fillRef>
          <a:effectRef idx="0">
            <a:schemeClr val="dk1"/>
          </a:effectRef>
          <a:fontRef idx="minor">
            <a:schemeClr val="tx1"/>
          </a:fontRef>
        </p:style>
      </p:cxnSp>
      <p:sp>
        <p:nvSpPr>
          <p:cNvPr id="55" name="Left Brace 54"/>
          <p:cNvSpPr/>
          <p:nvPr/>
        </p:nvSpPr>
        <p:spPr>
          <a:xfrm>
            <a:off x="4481693" y="4067101"/>
            <a:ext cx="222040" cy="1417821"/>
          </a:xfrm>
          <a:prstGeom prst="leftBrace">
            <a:avLst>
              <a:gd name="adj1" fmla="val 86002"/>
              <a:gd name="adj2" fmla="val 47551"/>
            </a:avLst>
          </a:prstGeom>
          <a:noFill/>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cxnSp>
        <p:nvCxnSpPr>
          <p:cNvPr id="56" name="Straight Connector 55"/>
          <p:cNvCxnSpPr>
            <a:stCxn id="57" idx="2"/>
            <a:endCxn id="44" idx="1"/>
          </p:cNvCxnSpPr>
          <p:nvPr/>
        </p:nvCxnSpPr>
        <p:spPr>
          <a:xfrm>
            <a:off x="4715912" y="4067100"/>
            <a:ext cx="1943651" cy="1"/>
          </a:xfrm>
          <a:prstGeom prst="line">
            <a:avLst/>
          </a:prstGeom>
          <a:ln w="28575">
            <a:solidFill>
              <a:srgbClr val="FFC000"/>
            </a:solidFill>
            <a:prstDash val="sysDot"/>
          </a:ln>
        </p:spPr>
        <p:style>
          <a:lnRef idx="1">
            <a:schemeClr val="dk1"/>
          </a:lnRef>
          <a:fillRef idx="0">
            <a:schemeClr val="dk1"/>
          </a:fillRef>
          <a:effectRef idx="0">
            <a:schemeClr val="dk1"/>
          </a:effectRef>
          <a:fontRef idx="minor">
            <a:schemeClr val="tx1"/>
          </a:fontRef>
        </p:style>
      </p:cxnSp>
      <p:sp>
        <p:nvSpPr>
          <p:cNvPr id="57" name="Left Brace 56"/>
          <p:cNvSpPr/>
          <p:nvPr/>
        </p:nvSpPr>
        <p:spPr>
          <a:xfrm>
            <a:off x="4493872" y="1457047"/>
            <a:ext cx="222040" cy="2610053"/>
          </a:xfrm>
          <a:prstGeom prst="leftBrace">
            <a:avLst>
              <a:gd name="adj1" fmla="val 86002"/>
              <a:gd name="adj2" fmla="val 54558"/>
            </a:avLst>
          </a:prstGeom>
          <a:noFill/>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cxnSp>
        <p:nvCxnSpPr>
          <p:cNvPr id="58" name="Straight Connector 57"/>
          <p:cNvCxnSpPr>
            <a:endCxn id="44" idx="0"/>
          </p:cNvCxnSpPr>
          <p:nvPr/>
        </p:nvCxnSpPr>
        <p:spPr>
          <a:xfrm flipV="1">
            <a:off x="4715912" y="1425084"/>
            <a:ext cx="3803240" cy="31964"/>
          </a:xfrm>
          <a:prstGeom prst="line">
            <a:avLst/>
          </a:prstGeom>
          <a:ln w="28575">
            <a:solidFill>
              <a:srgbClr val="FFC000"/>
            </a:solidFill>
            <a:prstDash val="sysDot"/>
          </a:ln>
        </p:spPr>
        <p:style>
          <a:lnRef idx="1">
            <a:schemeClr val="dk1"/>
          </a:lnRef>
          <a:fillRef idx="0">
            <a:schemeClr val="dk1"/>
          </a:fillRef>
          <a:effectRef idx="0">
            <a:schemeClr val="dk1"/>
          </a:effectRef>
          <a:fontRef idx="minor">
            <a:schemeClr val="tx1"/>
          </a:fontRef>
        </p:style>
      </p:cxnSp>
      <p:sp>
        <p:nvSpPr>
          <p:cNvPr id="59" name="TextBox 58"/>
          <p:cNvSpPr txBox="1"/>
          <p:nvPr/>
        </p:nvSpPr>
        <p:spPr>
          <a:xfrm>
            <a:off x="3497496" y="2706413"/>
            <a:ext cx="966866" cy="369332"/>
          </a:xfrm>
          <a:prstGeom prst="rect">
            <a:avLst/>
          </a:prstGeom>
          <a:noFill/>
        </p:spPr>
        <p:txBody>
          <a:bodyPr wrap="square" rtlCol="0">
            <a:spAutoFit/>
          </a:bodyPr>
          <a:lstStyle/>
          <a:p>
            <a:pPr algn="ctr"/>
            <a:r>
              <a:rPr lang="en-US" dirty="0" smtClean="0">
                <a:solidFill>
                  <a:sysClr val="windowText" lastClr="000000"/>
                </a:solidFill>
              </a:rPr>
              <a:t>60%</a:t>
            </a:r>
            <a:endParaRPr lang="en-US" dirty="0">
              <a:solidFill>
                <a:sysClr val="windowText" lastClr="000000"/>
              </a:solidFill>
            </a:endParaRPr>
          </a:p>
        </p:txBody>
      </p:sp>
      <p:sp>
        <p:nvSpPr>
          <p:cNvPr id="60" name="TextBox 59"/>
          <p:cNvSpPr txBox="1"/>
          <p:nvPr/>
        </p:nvSpPr>
        <p:spPr>
          <a:xfrm>
            <a:off x="3527006" y="4545179"/>
            <a:ext cx="966866" cy="369332"/>
          </a:xfrm>
          <a:prstGeom prst="rect">
            <a:avLst/>
          </a:prstGeom>
          <a:noFill/>
        </p:spPr>
        <p:txBody>
          <a:bodyPr wrap="square" rtlCol="0">
            <a:spAutoFit/>
          </a:bodyPr>
          <a:lstStyle/>
          <a:p>
            <a:pPr algn="ctr"/>
            <a:r>
              <a:rPr lang="en-US" dirty="0" smtClean="0">
                <a:solidFill>
                  <a:sysClr val="windowText" lastClr="000000"/>
                </a:solidFill>
              </a:rPr>
              <a:t>30%</a:t>
            </a:r>
            <a:endParaRPr lang="en-US" dirty="0">
              <a:solidFill>
                <a:sysClr val="windowText" lastClr="000000"/>
              </a:solidFill>
            </a:endParaRPr>
          </a:p>
        </p:txBody>
      </p:sp>
      <p:sp>
        <p:nvSpPr>
          <p:cNvPr id="61" name="TextBox 60"/>
          <p:cNvSpPr txBox="1"/>
          <p:nvPr/>
        </p:nvSpPr>
        <p:spPr>
          <a:xfrm>
            <a:off x="3527006" y="5912354"/>
            <a:ext cx="966866" cy="369332"/>
          </a:xfrm>
          <a:prstGeom prst="rect">
            <a:avLst/>
          </a:prstGeom>
          <a:noFill/>
        </p:spPr>
        <p:txBody>
          <a:bodyPr wrap="square" rtlCol="0">
            <a:spAutoFit/>
          </a:bodyPr>
          <a:lstStyle/>
          <a:p>
            <a:pPr algn="ctr"/>
            <a:r>
              <a:rPr lang="en-US" dirty="0" smtClean="0">
                <a:solidFill>
                  <a:sysClr val="windowText" lastClr="000000"/>
                </a:solidFill>
              </a:rPr>
              <a:t>10%</a:t>
            </a:r>
            <a:endParaRPr lang="en-US" dirty="0">
              <a:solidFill>
                <a:sysClr val="windowText" lastClr="000000"/>
              </a:solidFill>
            </a:endParaRPr>
          </a:p>
        </p:txBody>
      </p:sp>
      <p:sp>
        <p:nvSpPr>
          <p:cNvPr id="62" name="TextBox 61"/>
          <p:cNvSpPr txBox="1"/>
          <p:nvPr/>
        </p:nvSpPr>
        <p:spPr>
          <a:xfrm>
            <a:off x="3242193" y="1260881"/>
            <a:ext cx="1536491" cy="523220"/>
          </a:xfrm>
          <a:prstGeom prst="rect">
            <a:avLst/>
          </a:prstGeom>
          <a:noFill/>
        </p:spPr>
        <p:txBody>
          <a:bodyPr wrap="square" rtlCol="0">
            <a:spAutoFit/>
          </a:bodyPr>
          <a:lstStyle/>
          <a:p>
            <a:pPr algn="ctr"/>
            <a:r>
              <a:rPr lang="en-US" sz="1400" dirty="0" smtClean="0">
                <a:solidFill>
                  <a:sysClr val="windowText" lastClr="000000"/>
                </a:solidFill>
              </a:rPr>
              <a:t>FY16 Budget </a:t>
            </a:r>
          </a:p>
          <a:p>
            <a:pPr algn="ctr"/>
            <a:r>
              <a:rPr lang="en-US" sz="1400" dirty="0" smtClean="0">
                <a:solidFill>
                  <a:sysClr val="windowText" lastClr="000000"/>
                </a:solidFill>
              </a:rPr>
              <a:t>Mix</a:t>
            </a:r>
            <a:endParaRPr lang="en-US" sz="1400" dirty="0">
              <a:solidFill>
                <a:sysClr val="windowText" lastClr="000000"/>
              </a:solidFill>
            </a:endParaRPr>
          </a:p>
        </p:txBody>
      </p:sp>
      <p:sp>
        <p:nvSpPr>
          <p:cNvPr id="63" name="TextBox 62"/>
          <p:cNvSpPr txBox="1"/>
          <p:nvPr/>
        </p:nvSpPr>
        <p:spPr>
          <a:xfrm>
            <a:off x="1527838" y="1260881"/>
            <a:ext cx="1536491" cy="523220"/>
          </a:xfrm>
          <a:prstGeom prst="rect">
            <a:avLst/>
          </a:prstGeom>
          <a:noFill/>
        </p:spPr>
        <p:txBody>
          <a:bodyPr wrap="square" rtlCol="0">
            <a:spAutoFit/>
          </a:bodyPr>
          <a:lstStyle/>
          <a:p>
            <a:pPr algn="ctr"/>
            <a:r>
              <a:rPr lang="en-US" sz="1400" dirty="0" smtClean="0">
                <a:solidFill>
                  <a:sysClr val="windowText" lastClr="000000"/>
                </a:solidFill>
              </a:rPr>
              <a:t>FY16 Q1 </a:t>
            </a:r>
          </a:p>
          <a:p>
            <a:pPr algn="ctr"/>
            <a:r>
              <a:rPr lang="en-US" sz="1400" dirty="0" smtClean="0">
                <a:solidFill>
                  <a:sysClr val="windowText" lastClr="000000"/>
                </a:solidFill>
              </a:rPr>
              <a:t>Mix (USD)</a:t>
            </a:r>
            <a:endParaRPr lang="en-US" sz="1400" dirty="0">
              <a:solidFill>
                <a:sysClr val="windowText" lastClr="000000"/>
              </a:solidFill>
            </a:endParaRPr>
          </a:p>
        </p:txBody>
      </p:sp>
      <p:sp>
        <p:nvSpPr>
          <p:cNvPr id="64" name="TextBox 63"/>
          <p:cNvSpPr txBox="1"/>
          <p:nvPr/>
        </p:nvSpPr>
        <p:spPr>
          <a:xfrm>
            <a:off x="1640613" y="3171664"/>
            <a:ext cx="1310940" cy="369332"/>
          </a:xfrm>
          <a:prstGeom prst="rect">
            <a:avLst/>
          </a:prstGeom>
          <a:noFill/>
        </p:spPr>
        <p:txBody>
          <a:bodyPr wrap="square" rtlCol="0">
            <a:spAutoFit/>
          </a:bodyPr>
          <a:lstStyle/>
          <a:p>
            <a:pPr algn="ctr"/>
            <a:r>
              <a:rPr lang="en-US" dirty="0" smtClean="0">
                <a:solidFill>
                  <a:sysClr val="windowText" lastClr="000000"/>
                </a:solidFill>
              </a:rPr>
              <a:t>$3,410,496</a:t>
            </a:r>
            <a:endParaRPr lang="en-US" dirty="0">
              <a:solidFill>
                <a:sysClr val="windowText" lastClr="000000"/>
              </a:solidFill>
            </a:endParaRPr>
          </a:p>
        </p:txBody>
      </p:sp>
      <p:sp>
        <p:nvSpPr>
          <p:cNvPr id="65" name="TextBox 64"/>
          <p:cNvSpPr txBox="1"/>
          <p:nvPr/>
        </p:nvSpPr>
        <p:spPr>
          <a:xfrm>
            <a:off x="1640613" y="5115590"/>
            <a:ext cx="1310940" cy="369332"/>
          </a:xfrm>
          <a:prstGeom prst="rect">
            <a:avLst/>
          </a:prstGeom>
          <a:noFill/>
        </p:spPr>
        <p:txBody>
          <a:bodyPr wrap="square" rtlCol="0">
            <a:spAutoFit/>
          </a:bodyPr>
          <a:lstStyle/>
          <a:p>
            <a:pPr algn="ctr"/>
            <a:r>
              <a:rPr lang="en-US" dirty="0" smtClean="0">
                <a:solidFill>
                  <a:sysClr val="windowText" lastClr="000000"/>
                </a:solidFill>
              </a:rPr>
              <a:t>$4,248,051</a:t>
            </a:r>
            <a:endParaRPr lang="en-US" dirty="0">
              <a:solidFill>
                <a:sysClr val="windowText" lastClr="000000"/>
              </a:solidFill>
            </a:endParaRPr>
          </a:p>
        </p:txBody>
      </p:sp>
      <p:cxnSp>
        <p:nvCxnSpPr>
          <p:cNvPr id="67" name="Straight Connector 66"/>
          <p:cNvCxnSpPr/>
          <p:nvPr/>
        </p:nvCxnSpPr>
        <p:spPr>
          <a:xfrm flipV="1">
            <a:off x="1527838" y="6583679"/>
            <a:ext cx="1654165" cy="73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77823" y="6590994"/>
            <a:ext cx="2220034" cy="369332"/>
          </a:xfrm>
          <a:prstGeom prst="rect">
            <a:avLst/>
          </a:prstGeom>
          <a:noFill/>
        </p:spPr>
        <p:txBody>
          <a:bodyPr wrap="square" rtlCol="0">
            <a:spAutoFit/>
          </a:bodyPr>
          <a:lstStyle/>
          <a:p>
            <a:pPr algn="ctr"/>
            <a:r>
              <a:rPr lang="en-US" dirty="0" smtClean="0">
                <a:solidFill>
                  <a:sysClr val="windowText" lastClr="000000"/>
                </a:solidFill>
              </a:rPr>
              <a:t>Total: $10,171,849</a:t>
            </a:r>
            <a:endParaRPr lang="en-US" dirty="0">
              <a:solidFill>
                <a:sysClr val="windowText" lastClr="000000"/>
              </a:solidFill>
            </a:endParaRPr>
          </a:p>
        </p:txBody>
      </p:sp>
      <p:sp>
        <p:nvSpPr>
          <p:cNvPr id="71" name="Left Brace 70"/>
          <p:cNvSpPr/>
          <p:nvPr/>
        </p:nvSpPr>
        <p:spPr>
          <a:xfrm>
            <a:off x="3085398" y="2423665"/>
            <a:ext cx="231746" cy="1658064"/>
          </a:xfrm>
          <a:prstGeom prst="leftBrace">
            <a:avLst>
              <a:gd name="adj1" fmla="val 86002"/>
              <a:gd name="adj2" fmla="val 475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72" name="Left Brace 71"/>
          <p:cNvSpPr/>
          <p:nvPr/>
        </p:nvSpPr>
        <p:spPr>
          <a:xfrm>
            <a:off x="3091487" y="4074414"/>
            <a:ext cx="225657" cy="2634703"/>
          </a:xfrm>
          <a:prstGeom prst="leftBrace">
            <a:avLst>
              <a:gd name="adj1" fmla="val 86002"/>
              <a:gd name="adj2" fmla="val 475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cxnSp>
        <p:nvCxnSpPr>
          <p:cNvPr id="73" name="Straight Connector 72"/>
          <p:cNvCxnSpPr/>
          <p:nvPr/>
        </p:nvCxnSpPr>
        <p:spPr>
          <a:xfrm flipV="1">
            <a:off x="3278598" y="2376044"/>
            <a:ext cx="4856389" cy="40307"/>
          </a:xfrm>
          <a:prstGeom prst="line">
            <a:avLst/>
          </a:prstGeom>
          <a:ln w="28575">
            <a:solidFill>
              <a:schemeClr val="tx1"/>
            </a:solidFill>
            <a:prstDash val="sysDot"/>
          </a:ln>
        </p:spPr>
        <p:style>
          <a:lnRef idx="1">
            <a:schemeClr val="dk1"/>
          </a:lnRef>
          <a:fillRef idx="0">
            <a:schemeClr val="dk1"/>
          </a:fillRef>
          <a:effectRef idx="0">
            <a:schemeClr val="dk1"/>
          </a:effectRef>
          <a:fontRef idx="minor">
            <a:schemeClr val="tx1"/>
          </a:fontRef>
        </p:style>
      </p:cxnSp>
      <p:sp>
        <p:nvSpPr>
          <p:cNvPr id="80" name="TextBox 79"/>
          <p:cNvSpPr txBox="1"/>
          <p:nvPr/>
        </p:nvSpPr>
        <p:spPr>
          <a:xfrm>
            <a:off x="1640613" y="1874939"/>
            <a:ext cx="1310940" cy="369332"/>
          </a:xfrm>
          <a:prstGeom prst="rect">
            <a:avLst/>
          </a:prstGeom>
          <a:noFill/>
        </p:spPr>
        <p:txBody>
          <a:bodyPr wrap="square" rtlCol="0">
            <a:spAutoFit/>
          </a:bodyPr>
          <a:lstStyle/>
          <a:p>
            <a:pPr algn="ctr"/>
            <a:r>
              <a:rPr lang="en-US" dirty="0" smtClean="0">
                <a:solidFill>
                  <a:sysClr val="windowText" lastClr="000000"/>
                </a:solidFill>
              </a:rPr>
              <a:t>$2,513,302</a:t>
            </a:r>
            <a:endParaRPr lang="en-US" dirty="0">
              <a:solidFill>
                <a:sysClr val="windowText" lastClr="000000"/>
              </a:solidFill>
            </a:endParaRPr>
          </a:p>
        </p:txBody>
      </p:sp>
      <p:sp>
        <p:nvSpPr>
          <p:cNvPr id="81" name="Left Brace 80"/>
          <p:cNvSpPr/>
          <p:nvPr/>
        </p:nvSpPr>
        <p:spPr>
          <a:xfrm>
            <a:off x="3049214" y="1791416"/>
            <a:ext cx="255752" cy="624934"/>
          </a:xfrm>
          <a:prstGeom prst="leftBrace">
            <a:avLst>
              <a:gd name="adj1" fmla="val 86002"/>
              <a:gd name="adj2" fmla="val 475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85" name="Oval 84"/>
          <p:cNvSpPr/>
          <p:nvPr/>
        </p:nvSpPr>
        <p:spPr bwMode="auto">
          <a:xfrm>
            <a:off x="1527838" y="1791416"/>
            <a:ext cx="1521376" cy="542280"/>
          </a:xfrm>
          <a:prstGeom prst="ellipse">
            <a:avLst/>
          </a:prstGeom>
          <a:noFill/>
          <a:ln w="28575">
            <a:solidFill>
              <a:srgbClr val="FF000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Rectangular Callout 85"/>
          <p:cNvSpPr/>
          <p:nvPr/>
        </p:nvSpPr>
        <p:spPr bwMode="auto">
          <a:xfrm>
            <a:off x="141761" y="2468978"/>
            <a:ext cx="2425191" cy="486331"/>
          </a:xfrm>
          <a:prstGeom prst="wedgeRectCallout">
            <a:avLst>
              <a:gd name="adj1" fmla="val 27656"/>
              <a:gd name="adj2" fmla="val -8000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i="1" dirty="0" smtClean="0">
                <a:gradFill>
                  <a:gsLst>
                    <a:gs pos="0">
                      <a:srgbClr val="FFFFFF"/>
                    </a:gs>
                    <a:gs pos="100000">
                      <a:srgbClr val="FFFFFF"/>
                    </a:gs>
                  </a:gsLst>
                  <a:lin ang="5400000" scaled="0"/>
                </a:gradFill>
                <a:ea typeface="Segoe UI" pitchFamily="34" charset="0"/>
                <a:cs typeface="Segoe UI" pitchFamily="34" charset="0"/>
              </a:rPr>
              <a:t>HMCs are contributing 73% of total </a:t>
            </a:r>
            <a:r>
              <a:rPr lang="en-US" sz="1200" i="1" dirty="0" err="1" smtClean="0">
                <a:gradFill>
                  <a:gsLst>
                    <a:gs pos="0">
                      <a:srgbClr val="FFFFFF"/>
                    </a:gs>
                    <a:gs pos="100000">
                      <a:srgbClr val="FFFFFF"/>
                    </a:gs>
                  </a:gsLst>
                  <a:lin ang="5400000" scaled="0"/>
                </a:gradFill>
                <a:ea typeface="Segoe UI" pitchFamily="34" charset="0"/>
                <a:cs typeface="Segoe UI" pitchFamily="34" charset="0"/>
              </a:rPr>
              <a:t>HiPO</a:t>
            </a:r>
            <a:r>
              <a:rPr lang="en-US" sz="1200" i="1" dirty="0" smtClean="0">
                <a:gradFill>
                  <a:gsLst>
                    <a:gs pos="0">
                      <a:srgbClr val="FFFFFF"/>
                    </a:gs>
                    <a:gs pos="100000">
                      <a:srgbClr val="FFFFFF"/>
                    </a:gs>
                  </a:gsLst>
                  <a:lin ang="5400000" scaled="0"/>
                </a:gradFill>
                <a:ea typeface="Segoe UI" pitchFamily="34" charset="0"/>
                <a:cs typeface="Segoe UI" pitchFamily="34" charset="0"/>
              </a:rPr>
              <a:t> Utilized Revenue</a:t>
            </a:r>
          </a:p>
        </p:txBody>
      </p:sp>
      <p:sp>
        <p:nvSpPr>
          <p:cNvPr id="88" name="Isosceles Triangle 87"/>
          <p:cNvSpPr/>
          <p:nvPr/>
        </p:nvSpPr>
        <p:spPr bwMode="auto">
          <a:xfrm>
            <a:off x="8025076" y="1706650"/>
            <a:ext cx="972353" cy="69123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7059741" y="1832072"/>
            <a:ext cx="2945567" cy="646331"/>
          </a:xfrm>
          <a:prstGeom prst="rect">
            <a:avLst/>
          </a:prstGeom>
          <a:noFill/>
        </p:spPr>
        <p:txBody>
          <a:bodyPr wrap="square" rtlCol="0">
            <a:spAutoFit/>
          </a:bodyPr>
          <a:lstStyle/>
          <a:p>
            <a:pPr algn="ctr"/>
            <a:r>
              <a:rPr lang="en-US" b="1" dirty="0" smtClean="0">
                <a:solidFill>
                  <a:schemeClr val="bg1"/>
                </a:solidFill>
              </a:rPr>
              <a:t>HMCs</a:t>
            </a:r>
          </a:p>
          <a:p>
            <a:pPr algn="ctr"/>
            <a:r>
              <a:rPr lang="en-US" dirty="0" smtClean="0">
                <a:solidFill>
                  <a:schemeClr val="bg1"/>
                </a:solidFill>
              </a:rPr>
              <a:t>25</a:t>
            </a:r>
            <a:endParaRPr lang="en-US" dirty="0">
              <a:solidFill>
                <a:schemeClr val="bg1"/>
              </a:solidFill>
            </a:endParaRPr>
          </a:p>
        </p:txBody>
      </p:sp>
      <p:cxnSp>
        <p:nvCxnSpPr>
          <p:cNvPr id="91" name="Straight Connector 90"/>
          <p:cNvCxnSpPr>
            <a:stCxn id="81" idx="0"/>
          </p:cNvCxnSpPr>
          <p:nvPr/>
        </p:nvCxnSpPr>
        <p:spPr>
          <a:xfrm flipV="1">
            <a:off x="3304966" y="1746279"/>
            <a:ext cx="5206286" cy="45137"/>
          </a:xfrm>
          <a:prstGeom prst="line">
            <a:avLst/>
          </a:prstGeom>
          <a:ln w="28575">
            <a:solidFill>
              <a:schemeClr val="tx1"/>
            </a:solidFill>
            <a:prstDash val="sysDot"/>
          </a:ln>
        </p:spPr>
        <p:style>
          <a:lnRef idx="1">
            <a:schemeClr val="dk1"/>
          </a:lnRef>
          <a:fillRef idx="0">
            <a:schemeClr val="dk1"/>
          </a:fillRef>
          <a:effectRef idx="0">
            <a:schemeClr val="dk1"/>
          </a:effectRef>
          <a:fontRef idx="minor">
            <a:schemeClr val="tx1"/>
          </a:fontRef>
        </p:style>
      </p:cxnSp>
      <p:cxnSp>
        <p:nvCxnSpPr>
          <p:cNvPr id="98" name="Straight Connector 97"/>
          <p:cNvCxnSpPr>
            <a:stCxn id="72" idx="2"/>
            <a:endCxn id="52" idx="2"/>
          </p:cNvCxnSpPr>
          <p:nvPr/>
        </p:nvCxnSpPr>
        <p:spPr>
          <a:xfrm>
            <a:off x="3317144" y="6709117"/>
            <a:ext cx="1386589" cy="1"/>
          </a:xfrm>
          <a:prstGeom prst="line">
            <a:avLst/>
          </a:prstGeom>
          <a:ln w="28575">
            <a:solidFill>
              <a:schemeClr val="tx1"/>
            </a:solidFill>
            <a:prstDash val="sysDot"/>
          </a:ln>
        </p:spPr>
        <p:style>
          <a:lnRef idx="1">
            <a:schemeClr val="dk1"/>
          </a:lnRef>
          <a:fillRef idx="0">
            <a:schemeClr val="dk1"/>
          </a:fillRef>
          <a:effectRef idx="0">
            <a:schemeClr val="dk1"/>
          </a:effectRef>
          <a:fontRef idx="minor">
            <a:schemeClr val="tx1"/>
          </a:fontRef>
        </p:style>
      </p:cxnSp>
      <p:cxnSp>
        <p:nvCxnSpPr>
          <p:cNvPr id="101" name="Straight Connector 100"/>
          <p:cNvCxnSpPr>
            <a:stCxn id="72" idx="0"/>
            <a:endCxn id="57" idx="2"/>
          </p:cNvCxnSpPr>
          <p:nvPr/>
        </p:nvCxnSpPr>
        <p:spPr>
          <a:xfrm flipV="1">
            <a:off x="3317144" y="4067100"/>
            <a:ext cx="1398768" cy="7314"/>
          </a:xfrm>
          <a:prstGeom prst="line">
            <a:avLst/>
          </a:prstGeom>
          <a:ln w="28575">
            <a:solidFill>
              <a:schemeClr val="tx1"/>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48961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6192639" y="1820332"/>
            <a:ext cx="5361332" cy="461433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smtClean="0">
              <a:solidFill>
                <a:schemeClr val="tx1"/>
              </a:solidFill>
              <a:ea typeface="Segoe UI" pitchFamily="34" charset="0"/>
              <a:cs typeface="Segoe UI" pitchFamily="34" charset="0"/>
            </a:endParaRPr>
          </a:p>
        </p:txBody>
      </p:sp>
      <p:sp>
        <p:nvSpPr>
          <p:cNvPr id="16" name="Oval 15"/>
          <p:cNvSpPr/>
          <p:nvPr/>
        </p:nvSpPr>
        <p:spPr bwMode="auto">
          <a:xfrm>
            <a:off x="5965868" y="1629693"/>
            <a:ext cx="453542" cy="4316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1" name="Rectangle 10"/>
          <p:cNvSpPr/>
          <p:nvPr/>
        </p:nvSpPr>
        <p:spPr bwMode="auto">
          <a:xfrm>
            <a:off x="490828" y="1820332"/>
            <a:ext cx="5361332" cy="461433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smtClean="0">
              <a:solidFill>
                <a:schemeClr val="tx1"/>
              </a:solidFill>
              <a:ea typeface="Segoe UI" pitchFamily="34" charset="0"/>
              <a:cs typeface="Segoe UI" pitchFamily="34" charset="0"/>
            </a:endParaRPr>
          </a:p>
        </p:txBody>
      </p:sp>
      <p:sp>
        <p:nvSpPr>
          <p:cNvPr id="12" name="Oval 11"/>
          <p:cNvSpPr/>
          <p:nvPr/>
        </p:nvSpPr>
        <p:spPr bwMode="auto">
          <a:xfrm>
            <a:off x="264057" y="1629693"/>
            <a:ext cx="453542" cy="4316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smtClean="0">
                <a:gradFill>
                  <a:gsLst>
                    <a:gs pos="0">
                      <a:srgbClr val="FFFFFF"/>
                    </a:gs>
                    <a:gs pos="100000">
                      <a:srgbClr val="FFFFFF"/>
                    </a:gs>
                  </a:gsLst>
                  <a:lin ang="5400000" scaled="0"/>
                </a:gradFill>
                <a:ea typeface="Segoe UI" pitchFamily="34" charset="0"/>
                <a:cs typeface="Segoe UI" pitchFamily="34" charset="0"/>
              </a:rPr>
              <a:t>1</a:t>
            </a:r>
            <a:endParaRPr lang="en-US" sz="1600" b="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39" y="264964"/>
            <a:ext cx="11866561" cy="1097302"/>
          </a:xfrm>
        </p:spPr>
        <p:txBody>
          <a:bodyPr/>
          <a:lstStyle/>
          <a:p>
            <a:r>
              <a:rPr lang="en-US" dirty="0"/>
              <a:t>FY16 Q1 MC Utilized Revenue Mix</a:t>
            </a:r>
          </a:p>
        </p:txBody>
      </p:sp>
      <p:graphicFrame>
        <p:nvGraphicFramePr>
          <p:cNvPr id="14" name="Table 13"/>
          <p:cNvGraphicFramePr>
            <a:graphicFrameLocks noGrp="1"/>
          </p:cNvGraphicFramePr>
          <p:nvPr>
            <p:extLst>
              <p:ext uri="{D42A27DB-BD31-4B8C-83A1-F6EECF244321}">
                <p14:modId xmlns:p14="http://schemas.microsoft.com/office/powerpoint/2010/main" val="917608098"/>
              </p:ext>
            </p:extLst>
          </p:nvPr>
        </p:nvGraphicFramePr>
        <p:xfrm>
          <a:off x="700980" y="5140326"/>
          <a:ext cx="4941027" cy="952500"/>
        </p:xfrm>
        <a:graphic>
          <a:graphicData uri="http://schemas.openxmlformats.org/drawingml/2006/table">
            <a:tbl>
              <a:tblPr firstRow="1" lastRow="1">
                <a:tableStyleId>{5C22544A-7EE6-4342-B048-85BDC9FD1C3A}</a:tableStyleId>
              </a:tblPr>
              <a:tblGrid>
                <a:gridCol w="1747964">
                  <a:extLst>
                    <a:ext uri="{9D8B030D-6E8A-4147-A177-3AD203B41FA5}">
                      <a16:colId xmlns:a16="http://schemas.microsoft.com/office/drawing/2014/main" xmlns="" val="1934101343"/>
                    </a:ext>
                  </a:extLst>
                </a:gridCol>
                <a:gridCol w="1796063">
                  <a:extLst>
                    <a:ext uri="{9D8B030D-6E8A-4147-A177-3AD203B41FA5}">
                      <a16:colId xmlns:a16="http://schemas.microsoft.com/office/drawing/2014/main" xmlns="" val="1696471002"/>
                    </a:ext>
                  </a:extLst>
                </a:gridCol>
                <a:gridCol w="1397000">
                  <a:extLst>
                    <a:ext uri="{9D8B030D-6E8A-4147-A177-3AD203B41FA5}">
                      <a16:colId xmlns:a16="http://schemas.microsoft.com/office/drawing/2014/main" xmlns="" val="2249285694"/>
                    </a:ext>
                  </a:extLst>
                </a:gridCol>
              </a:tblGrid>
              <a:tr h="190500">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smtClean="0">
                          <a:effectLst/>
                        </a:rPr>
                        <a:t>FY16 Q1</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255894120"/>
                  </a:ext>
                </a:extLst>
              </a:tr>
              <a:tr h="190500">
                <a:tc>
                  <a:txBody>
                    <a:bodyPr/>
                    <a:lstStyle/>
                    <a:p>
                      <a:pPr algn="l" fontAlgn="b"/>
                      <a:r>
                        <a:rPr lang="en-US" sz="1100" u="none" strike="noStrike">
                          <a:effectLst/>
                        </a:rPr>
                        <a:t>HMC</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$2,513,303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3342282600"/>
                  </a:ext>
                </a:extLst>
              </a:tr>
              <a:tr h="190500">
                <a:tc>
                  <a:txBody>
                    <a:bodyPr/>
                    <a:lstStyle/>
                    <a:p>
                      <a:pPr algn="l" fontAlgn="b"/>
                      <a:r>
                        <a:rPr lang="en-US" sz="1100" u="none" strike="noStrike">
                          <a:effectLst/>
                        </a:rPr>
                        <a:t>HiPO (exclude HMC)</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$3,410,495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34%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3053596120"/>
                  </a:ext>
                </a:extLst>
              </a:tr>
              <a:tr h="190500">
                <a:tc>
                  <a:txBody>
                    <a:bodyPr/>
                    <a:lstStyle/>
                    <a:p>
                      <a:pPr algn="l" fontAlgn="b"/>
                      <a:r>
                        <a:rPr lang="en-US" sz="1100" u="none" strike="noStrike">
                          <a:effectLst/>
                        </a:rPr>
                        <a:t>Non-HiPO</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$4,248,051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42%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856493084"/>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$10,171,849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378381688"/>
                  </a:ext>
                </a:extLst>
              </a:tr>
            </a:tbl>
          </a:graphicData>
        </a:graphic>
      </p:graphicFrame>
      <p:pic>
        <p:nvPicPr>
          <p:cNvPr id="19" name="Picture 18"/>
          <p:cNvPicPr>
            <a:picLocks noChangeAspect="1"/>
          </p:cNvPicPr>
          <p:nvPr/>
        </p:nvPicPr>
        <p:blipFill>
          <a:blip r:embed="rId2"/>
          <a:stretch>
            <a:fillRect/>
          </a:stretch>
        </p:blipFill>
        <p:spPr>
          <a:xfrm>
            <a:off x="1168092" y="2451237"/>
            <a:ext cx="4006801" cy="2498449"/>
          </a:xfrm>
          <a:prstGeom prst="rect">
            <a:avLst/>
          </a:prstGeom>
        </p:spPr>
      </p:pic>
      <p:graphicFrame>
        <p:nvGraphicFramePr>
          <p:cNvPr id="21" name="Table 20"/>
          <p:cNvGraphicFramePr>
            <a:graphicFrameLocks noGrp="1"/>
          </p:cNvGraphicFramePr>
          <p:nvPr>
            <p:extLst>
              <p:ext uri="{D42A27DB-BD31-4B8C-83A1-F6EECF244321}">
                <p14:modId xmlns:p14="http://schemas.microsoft.com/office/powerpoint/2010/main" val="396522876"/>
              </p:ext>
            </p:extLst>
          </p:nvPr>
        </p:nvGraphicFramePr>
        <p:xfrm>
          <a:off x="6354208" y="5045076"/>
          <a:ext cx="5038194" cy="1143000"/>
        </p:xfrm>
        <a:graphic>
          <a:graphicData uri="http://schemas.openxmlformats.org/drawingml/2006/table">
            <a:tbl>
              <a:tblPr firstRow="1" lastRow="1">
                <a:tableStyleId>{5C22544A-7EE6-4342-B048-85BDC9FD1C3A}</a:tableStyleId>
              </a:tblPr>
              <a:tblGrid>
                <a:gridCol w="1562125">
                  <a:extLst>
                    <a:ext uri="{9D8B030D-6E8A-4147-A177-3AD203B41FA5}">
                      <a16:colId xmlns:a16="http://schemas.microsoft.com/office/drawing/2014/main" xmlns="" val="2477215557"/>
                    </a:ext>
                  </a:extLst>
                </a:gridCol>
                <a:gridCol w="912848">
                  <a:extLst>
                    <a:ext uri="{9D8B030D-6E8A-4147-A177-3AD203B41FA5}">
                      <a16:colId xmlns:a16="http://schemas.microsoft.com/office/drawing/2014/main" xmlns="" val="2358547991"/>
                    </a:ext>
                  </a:extLst>
                </a:gridCol>
                <a:gridCol w="854407">
                  <a:extLst>
                    <a:ext uri="{9D8B030D-6E8A-4147-A177-3AD203B41FA5}">
                      <a16:colId xmlns:a16="http://schemas.microsoft.com/office/drawing/2014/main" xmlns="" val="2412724344"/>
                    </a:ext>
                  </a:extLst>
                </a:gridCol>
                <a:gridCol w="854407">
                  <a:extLst>
                    <a:ext uri="{9D8B030D-6E8A-4147-A177-3AD203B41FA5}">
                      <a16:colId xmlns:a16="http://schemas.microsoft.com/office/drawing/2014/main" xmlns="" val="3761007076"/>
                    </a:ext>
                  </a:extLst>
                </a:gridCol>
                <a:gridCol w="854407">
                  <a:extLst>
                    <a:ext uri="{9D8B030D-6E8A-4147-A177-3AD203B41FA5}">
                      <a16:colId xmlns:a16="http://schemas.microsoft.com/office/drawing/2014/main" xmlns="" val="3295128043"/>
                    </a:ext>
                  </a:extLst>
                </a:gridCol>
              </a:tblGrid>
              <a:tr h="190500">
                <a:tc>
                  <a:txBody>
                    <a:bodyPr/>
                    <a:lstStyle/>
                    <a:p>
                      <a:pPr algn="ctr" fontAlgn="b"/>
                      <a:endParaRPr lang="en-US" sz="1100" b="0" i="0" u="none" strike="noStrike">
                        <a:solidFill>
                          <a:srgbClr val="000000"/>
                        </a:solidFill>
                        <a:effectLst/>
                        <a:latin typeface="+mn-lt"/>
                      </a:endParaRPr>
                    </a:p>
                  </a:txBody>
                  <a:tcPr marL="9525" marR="9525" marT="9525" marB="0" anchor="b"/>
                </a:tc>
                <a:tc>
                  <a:txBody>
                    <a:bodyPr/>
                    <a:lstStyle/>
                    <a:p>
                      <a:pPr algn="ctr" fontAlgn="b"/>
                      <a:r>
                        <a:rPr lang="en-US" sz="1100" u="none" strike="noStrike" dirty="0">
                          <a:effectLst/>
                          <a:latin typeface="+mn-lt"/>
                        </a:rPr>
                        <a:t>July</a:t>
                      </a:r>
                      <a:endParaRPr lang="en-US" sz="1100" b="0" i="0" u="none" strike="noStrike" dirty="0">
                        <a:solidFill>
                          <a:srgbClr val="000000"/>
                        </a:solidFill>
                        <a:effectLst/>
                        <a:latin typeface="+mn-lt"/>
                      </a:endParaRPr>
                    </a:p>
                  </a:txBody>
                  <a:tcPr marL="9525" marR="9525" marT="9525" marB="0" anchor="b"/>
                </a:tc>
                <a:tc>
                  <a:txBody>
                    <a:bodyPr/>
                    <a:lstStyle/>
                    <a:p>
                      <a:pPr algn="ctr" fontAlgn="b"/>
                      <a:r>
                        <a:rPr lang="en-US" sz="1100" u="none" strike="noStrike" dirty="0">
                          <a:effectLst/>
                          <a:latin typeface="+mn-lt"/>
                        </a:rPr>
                        <a:t>August</a:t>
                      </a:r>
                      <a:endParaRPr lang="en-US" sz="1100" b="0" i="0" u="none" strike="noStrike" dirty="0">
                        <a:solidFill>
                          <a:srgbClr val="000000"/>
                        </a:solidFill>
                        <a:effectLst/>
                        <a:latin typeface="+mn-lt"/>
                      </a:endParaRPr>
                    </a:p>
                  </a:txBody>
                  <a:tcPr marL="9525" marR="9525" marT="9525" marB="0" anchor="b"/>
                </a:tc>
                <a:tc>
                  <a:txBody>
                    <a:bodyPr/>
                    <a:lstStyle/>
                    <a:p>
                      <a:pPr algn="ctr" fontAlgn="b"/>
                      <a:r>
                        <a:rPr lang="en-US" sz="1100" u="none" strike="noStrike">
                          <a:effectLst/>
                          <a:latin typeface="+mn-lt"/>
                        </a:rPr>
                        <a:t>September</a:t>
                      </a:r>
                      <a:endParaRPr lang="en-US" sz="1100" b="0" i="0" u="none" strike="noStrike">
                        <a:solidFill>
                          <a:srgbClr val="000000"/>
                        </a:solidFill>
                        <a:effectLst/>
                        <a:latin typeface="+mn-lt"/>
                      </a:endParaRPr>
                    </a:p>
                  </a:txBody>
                  <a:tcPr marL="9525" marR="9525" marT="9525" marB="0" anchor="b"/>
                </a:tc>
                <a:tc>
                  <a:txBody>
                    <a:bodyPr/>
                    <a:lstStyle/>
                    <a:p>
                      <a:pPr algn="ctr" fontAlgn="b"/>
                      <a:r>
                        <a:rPr lang="en-US" sz="1100" u="none" strike="noStrike" dirty="0" smtClean="0">
                          <a:effectLst/>
                          <a:latin typeface="+mn-lt"/>
                        </a:rPr>
                        <a:t> FY16 Q1</a:t>
                      </a:r>
                      <a:endParaRPr lang="en-US" sz="11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xmlns="" val="284830370"/>
                  </a:ext>
                </a:extLst>
              </a:tr>
              <a:tr h="190500">
                <a:tc>
                  <a:txBody>
                    <a:bodyPr/>
                    <a:lstStyle/>
                    <a:p>
                      <a:pPr algn="l" fontAlgn="b"/>
                      <a:r>
                        <a:rPr lang="en-US" sz="1100" u="none" strike="noStrike" dirty="0">
                          <a:effectLst/>
                          <a:latin typeface="+mn-lt"/>
                        </a:rPr>
                        <a:t>HMC</a:t>
                      </a:r>
                      <a:endParaRPr lang="en-US" sz="1100" b="0" i="0" u="none" strike="noStrike" dirty="0">
                        <a:solidFill>
                          <a:srgbClr val="000000"/>
                        </a:solidFill>
                        <a:effectLst/>
                        <a:latin typeface="+mn-lt"/>
                      </a:endParaRPr>
                    </a:p>
                  </a:txBody>
                  <a:tcPr marL="9525" marR="9525" marT="9525" marB="0" anchor="b"/>
                </a:tc>
                <a:tc>
                  <a:txBody>
                    <a:bodyPr/>
                    <a:lstStyle/>
                    <a:p>
                      <a:pPr algn="r" fontAlgn="b"/>
                      <a:r>
                        <a:rPr lang="en-US" sz="1100" u="none" strike="noStrike">
                          <a:effectLst/>
                          <a:latin typeface="+mn-lt"/>
                        </a:rPr>
                        <a:t>$735,652</a:t>
                      </a:r>
                      <a:endParaRPr lang="en-US" sz="1100" b="1" i="0" u="none" strike="noStrike">
                        <a:solidFill>
                          <a:srgbClr val="FFFFFF"/>
                        </a:solidFill>
                        <a:effectLst/>
                        <a:latin typeface="+mn-lt"/>
                      </a:endParaRPr>
                    </a:p>
                  </a:txBody>
                  <a:tcPr marL="9525" marR="9525" marT="9525" marB="0" anchor="b"/>
                </a:tc>
                <a:tc>
                  <a:txBody>
                    <a:bodyPr/>
                    <a:lstStyle/>
                    <a:p>
                      <a:pPr algn="r" fontAlgn="b"/>
                      <a:r>
                        <a:rPr lang="en-US" sz="1100" u="none" strike="noStrike">
                          <a:effectLst/>
                          <a:latin typeface="+mn-lt"/>
                        </a:rPr>
                        <a:t>$906,214</a:t>
                      </a:r>
                      <a:endParaRPr lang="en-US" sz="1100" b="1" i="0" u="none" strike="noStrike">
                        <a:solidFill>
                          <a:srgbClr val="FFFFFF"/>
                        </a:solidFill>
                        <a:effectLst/>
                        <a:latin typeface="+mn-lt"/>
                      </a:endParaRPr>
                    </a:p>
                  </a:txBody>
                  <a:tcPr marL="9525" marR="9525" marT="9525" marB="0" anchor="b"/>
                </a:tc>
                <a:tc>
                  <a:txBody>
                    <a:bodyPr/>
                    <a:lstStyle/>
                    <a:p>
                      <a:pPr algn="r" fontAlgn="b"/>
                      <a:r>
                        <a:rPr lang="en-US" sz="1100" u="none" strike="noStrike">
                          <a:effectLst/>
                          <a:latin typeface="+mn-lt"/>
                        </a:rPr>
                        <a:t>$871,437</a:t>
                      </a:r>
                      <a:endParaRPr lang="en-US" sz="1100" b="1" i="0" u="none" strike="noStrike">
                        <a:solidFill>
                          <a:srgbClr val="FFFFFF"/>
                        </a:solidFill>
                        <a:effectLst/>
                        <a:latin typeface="+mn-lt"/>
                      </a:endParaRPr>
                    </a:p>
                  </a:txBody>
                  <a:tcPr marL="9525" marR="9525" marT="9525" marB="0" anchor="b"/>
                </a:tc>
                <a:tc>
                  <a:txBody>
                    <a:bodyPr/>
                    <a:lstStyle/>
                    <a:p>
                      <a:pPr algn="r" fontAlgn="b"/>
                      <a:r>
                        <a:rPr lang="en-US" sz="1100" u="none" strike="noStrike" dirty="0">
                          <a:effectLst/>
                          <a:latin typeface="+mn-lt"/>
                        </a:rPr>
                        <a:t>$2,513,303</a:t>
                      </a:r>
                      <a:endParaRPr lang="en-US" sz="11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xmlns="" val="1218741761"/>
                  </a:ext>
                </a:extLst>
              </a:tr>
              <a:tr h="190500">
                <a:tc>
                  <a:txBody>
                    <a:bodyPr/>
                    <a:lstStyle/>
                    <a:p>
                      <a:pPr algn="l" fontAlgn="b"/>
                      <a:r>
                        <a:rPr lang="en-US" sz="1100" u="none" strike="noStrike" dirty="0" smtClean="0">
                          <a:effectLst/>
                          <a:latin typeface="+mn-lt"/>
                        </a:rPr>
                        <a:t>MS-Led (exclude</a:t>
                      </a:r>
                      <a:r>
                        <a:rPr lang="en-US" sz="1100" u="none" strike="noStrike" baseline="0" dirty="0" smtClean="0">
                          <a:effectLst/>
                          <a:latin typeface="+mn-lt"/>
                        </a:rPr>
                        <a:t> HMC)</a:t>
                      </a:r>
                      <a:endParaRPr lang="en-US" sz="1100" b="0" i="0" u="none" strike="noStrike" dirty="0">
                        <a:solidFill>
                          <a:srgbClr val="000000"/>
                        </a:solidFill>
                        <a:effectLst/>
                        <a:latin typeface="+mn-lt"/>
                      </a:endParaRPr>
                    </a:p>
                  </a:txBody>
                  <a:tcPr marL="9525" marR="9525" marT="9525" marB="0" anchor="b"/>
                </a:tc>
                <a:tc>
                  <a:txBody>
                    <a:bodyPr/>
                    <a:lstStyle/>
                    <a:p>
                      <a:pPr algn="r" fontAlgn="b"/>
                      <a:r>
                        <a:rPr lang="en-US" sz="1100" u="none" strike="noStrike" dirty="0">
                          <a:effectLst/>
                          <a:latin typeface="+mn-lt"/>
                        </a:rPr>
                        <a:t>$2,383,370</a:t>
                      </a:r>
                      <a:endParaRPr lang="en-US" sz="1100" b="1" i="0" u="none" strike="noStrike" dirty="0">
                        <a:solidFill>
                          <a:srgbClr val="FFFFFF"/>
                        </a:solidFill>
                        <a:effectLst/>
                        <a:latin typeface="+mn-lt"/>
                      </a:endParaRPr>
                    </a:p>
                  </a:txBody>
                  <a:tcPr marL="9525" marR="9525" marT="9525" marB="0" anchor="b"/>
                </a:tc>
                <a:tc>
                  <a:txBody>
                    <a:bodyPr/>
                    <a:lstStyle/>
                    <a:p>
                      <a:pPr algn="r" fontAlgn="b"/>
                      <a:r>
                        <a:rPr lang="en-US" sz="1100" u="none" strike="noStrike" dirty="0">
                          <a:effectLst/>
                          <a:latin typeface="+mn-lt"/>
                        </a:rPr>
                        <a:t>$2,709,666</a:t>
                      </a:r>
                      <a:endParaRPr lang="en-US" sz="1100" b="1" i="0" u="none" strike="noStrike" dirty="0">
                        <a:solidFill>
                          <a:srgbClr val="FFFFFF"/>
                        </a:solidFill>
                        <a:effectLst/>
                        <a:latin typeface="+mn-lt"/>
                      </a:endParaRPr>
                    </a:p>
                  </a:txBody>
                  <a:tcPr marL="9525" marR="9525" marT="9525" marB="0" anchor="b"/>
                </a:tc>
                <a:tc>
                  <a:txBody>
                    <a:bodyPr/>
                    <a:lstStyle/>
                    <a:p>
                      <a:pPr algn="r" fontAlgn="b"/>
                      <a:r>
                        <a:rPr lang="en-US" sz="1100" u="none" strike="noStrike" dirty="0">
                          <a:effectLst/>
                          <a:latin typeface="+mn-lt"/>
                        </a:rPr>
                        <a:t>$2,624,790</a:t>
                      </a:r>
                      <a:endParaRPr lang="en-US" sz="1100" b="1" i="0" u="none" strike="noStrike" dirty="0">
                        <a:solidFill>
                          <a:srgbClr val="FFFFFF"/>
                        </a:solidFill>
                        <a:effectLst/>
                        <a:latin typeface="+mn-lt"/>
                      </a:endParaRPr>
                    </a:p>
                  </a:txBody>
                  <a:tcPr marL="9525" marR="9525" marT="9525" marB="0" anchor="b"/>
                </a:tc>
                <a:tc>
                  <a:txBody>
                    <a:bodyPr/>
                    <a:lstStyle/>
                    <a:p>
                      <a:pPr algn="r" fontAlgn="b"/>
                      <a:r>
                        <a:rPr lang="en-US" sz="1100" u="none" strike="noStrike" dirty="0" smtClean="0">
                          <a:effectLst/>
                          <a:latin typeface="+mn-lt"/>
                        </a:rPr>
                        <a:t>$5,204,524</a:t>
                      </a:r>
                      <a:endParaRPr lang="en-US" sz="11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xmlns="" val="1219528388"/>
                  </a:ext>
                </a:extLst>
              </a:tr>
              <a:tr h="190500">
                <a:tc>
                  <a:txBody>
                    <a:bodyPr/>
                    <a:lstStyle/>
                    <a:p>
                      <a:pPr lvl="1" algn="l" fontAlgn="b"/>
                      <a:r>
                        <a:rPr lang="en-US" sz="1100" b="0" i="0" u="none" strike="noStrike" dirty="0" smtClean="0">
                          <a:solidFill>
                            <a:schemeClr val="tx1"/>
                          </a:solidFill>
                          <a:effectLst/>
                          <a:latin typeface="+mn-lt"/>
                        </a:rPr>
                        <a:t>MS</a:t>
                      </a:r>
                      <a:r>
                        <a:rPr lang="en-US" sz="1100" b="0" i="0" u="none" strike="noStrike" baseline="0" dirty="0" smtClean="0">
                          <a:solidFill>
                            <a:schemeClr val="tx1"/>
                          </a:solidFill>
                          <a:effectLst/>
                          <a:latin typeface="+mn-lt"/>
                        </a:rPr>
                        <a:t>-Led Total</a:t>
                      </a:r>
                      <a:endParaRPr lang="en-US" sz="1100" b="0" i="0" u="none" strike="noStrike" dirty="0">
                        <a:solidFill>
                          <a:schemeClr val="tx1"/>
                        </a:solidFill>
                        <a:effectLst/>
                        <a:latin typeface="+mn-lt"/>
                      </a:endParaRPr>
                    </a:p>
                  </a:txBody>
                  <a:tcPr marL="9525" marR="9525" marT="9525" marB="0" anchor="b"/>
                </a:tc>
                <a:tc>
                  <a:txBody>
                    <a:bodyPr/>
                    <a:lstStyle/>
                    <a:p>
                      <a:pPr algn="r" fontAlgn="b"/>
                      <a:r>
                        <a:rPr lang="en-US" sz="1100" b="0" i="0" u="none" strike="noStrike" dirty="0" smtClean="0">
                          <a:solidFill>
                            <a:schemeClr val="tx1"/>
                          </a:solidFill>
                          <a:effectLst/>
                          <a:latin typeface="+mn-lt"/>
                        </a:rPr>
                        <a:t>344</a:t>
                      </a:r>
                      <a:endParaRPr lang="en-US" sz="1100" b="0" i="0" u="none" strike="noStrike" dirty="0">
                        <a:solidFill>
                          <a:schemeClr val="tx1"/>
                        </a:solidFill>
                        <a:effectLst/>
                        <a:latin typeface="+mn-lt"/>
                      </a:endParaRPr>
                    </a:p>
                  </a:txBody>
                  <a:tcPr marL="9525" marR="9525" marT="9525" marB="0" anchor="b"/>
                </a:tc>
                <a:tc>
                  <a:txBody>
                    <a:bodyPr/>
                    <a:lstStyle/>
                    <a:p>
                      <a:pPr algn="r" fontAlgn="b"/>
                      <a:r>
                        <a:rPr lang="en-US" sz="1100" b="0" i="0" u="none" strike="noStrike" dirty="0" smtClean="0">
                          <a:solidFill>
                            <a:schemeClr val="tx1"/>
                          </a:solidFill>
                          <a:effectLst/>
                          <a:latin typeface="+mn-lt"/>
                        </a:rPr>
                        <a:t>354</a:t>
                      </a:r>
                      <a:endParaRPr lang="en-US" sz="1100" b="0" i="0" u="none" strike="noStrike" dirty="0">
                        <a:solidFill>
                          <a:schemeClr val="tx1"/>
                        </a:solidFill>
                        <a:effectLst/>
                        <a:latin typeface="+mn-lt"/>
                      </a:endParaRPr>
                    </a:p>
                  </a:txBody>
                  <a:tcPr marL="9525" marR="9525" marT="9525" marB="0" anchor="b"/>
                </a:tc>
                <a:tc>
                  <a:txBody>
                    <a:bodyPr/>
                    <a:lstStyle/>
                    <a:p>
                      <a:pPr algn="r" fontAlgn="b"/>
                      <a:r>
                        <a:rPr lang="en-US" sz="1100" b="0" i="0" u="none" strike="noStrike" dirty="0" smtClean="0">
                          <a:solidFill>
                            <a:schemeClr val="tx1"/>
                          </a:solidFill>
                          <a:effectLst/>
                          <a:latin typeface="+mn-lt"/>
                        </a:rPr>
                        <a:t>374</a:t>
                      </a:r>
                      <a:endParaRPr lang="en-US" sz="1100" b="0" i="0" u="none" strike="noStrike" dirty="0">
                        <a:solidFill>
                          <a:schemeClr val="tx1"/>
                        </a:solidFill>
                        <a:effectLst/>
                        <a:latin typeface="+mn-lt"/>
                      </a:endParaRPr>
                    </a:p>
                  </a:txBody>
                  <a:tcPr marL="9525" marR="9525" marT="9525" marB="0" anchor="b"/>
                </a:tc>
                <a:tc>
                  <a:txBody>
                    <a:bodyPr/>
                    <a:lstStyle/>
                    <a:p>
                      <a:pPr algn="r" fontAlgn="b"/>
                      <a:endParaRPr lang="en-US" sz="1100" b="0" i="0" u="none" strike="noStrike" dirty="0">
                        <a:solidFill>
                          <a:schemeClr val="tx1"/>
                        </a:solidFill>
                        <a:effectLst/>
                        <a:latin typeface="+mn-lt"/>
                      </a:endParaRPr>
                    </a:p>
                  </a:txBody>
                  <a:tcPr marL="9525" marR="9525" marT="9525" marB="0" anchor="b"/>
                </a:tc>
                <a:extLst>
                  <a:ext uri="{0D108BD9-81ED-4DB2-BD59-A6C34878D82A}">
                    <a16:rowId xmlns:a16="http://schemas.microsoft.com/office/drawing/2014/main" xmlns="" val="1046452155"/>
                  </a:ext>
                </a:extLst>
              </a:tr>
              <a:tr h="190500">
                <a:tc>
                  <a:txBody>
                    <a:bodyPr/>
                    <a:lstStyle/>
                    <a:p>
                      <a:pPr algn="l" fontAlgn="b"/>
                      <a:r>
                        <a:rPr lang="en-US" sz="1100" b="0" i="0" u="none" strike="noStrike" dirty="0" smtClean="0">
                          <a:solidFill>
                            <a:schemeClr val="tx1"/>
                          </a:solidFill>
                          <a:effectLst/>
                          <a:latin typeface="+mn-lt"/>
                        </a:rPr>
                        <a:t>Others</a:t>
                      </a:r>
                      <a:endParaRPr lang="en-US" sz="1100" b="0" i="0" u="none" strike="noStrike" dirty="0">
                        <a:solidFill>
                          <a:schemeClr val="tx1"/>
                        </a:solidFill>
                        <a:effectLst/>
                        <a:latin typeface="+mn-lt"/>
                      </a:endParaRPr>
                    </a:p>
                  </a:txBody>
                  <a:tcPr marL="9525" marR="9525" marT="9525" marB="0" anchor="b"/>
                </a:tc>
                <a:tc>
                  <a:txBody>
                    <a:bodyPr/>
                    <a:lstStyle/>
                    <a:p>
                      <a:pPr algn="r" fontAlgn="b"/>
                      <a:endParaRPr lang="en-US" sz="1100" b="0" i="0" u="none" strike="noStrike" dirty="0">
                        <a:solidFill>
                          <a:schemeClr val="tx1"/>
                        </a:solidFill>
                        <a:effectLst/>
                        <a:latin typeface="+mn-lt"/>
                      </a:endParaRPr>
                    </a:p>
                  </a:txBody>
                  <a:tcPr marL="9525" marR="9525" marT="9525" marB="0" anchor="b"/>
                </a:tc>
                <a:tc>
                  <a:txBody>
                    <a:bodyPr/>
                    <a:lstStyle/>
                    <a:p>
                      <a:pPr algn="r" fontAlgn="b"/>
                      <a:endParaRPr lang="en-US" sz="1100" b="0" i="0" u="none" strike="noStrike" dirty="0">
                        <a:solidFill>
                          <a:schemeClr val="tx1"/>
                        </a:solidFill>
                        <a:effectLst/>
                        <a:latin typeface="+mn-lt"/>
                      </a:endParaRPr>
                    </a:p>
                  </a:txBody>
                  <a:tcPr marL="9525" marR="9525" marT="9525" marB="0" anchor="b"/>
                </a:tc>
                <a:tc>
                  <a:txBody>
                    <a:bodyPr/>
                    <a:lstStyle/>
                    <a:p>
                      <a:pPr algn="r" fontAlgn="b"/>
                      <a:endParaRPr lang="en-US" sz="1100" b="0" i="0" u="none" strike="noStrike" dirty="0">
                        <a:solidFill>
                          <a:schemeClr val="tx1"/>
                        </a:solidFill>
                        <a:effectLst/>
                        <a:latin typeface="+mn-lt"/>
                      </a:endParaRPr>
                    </a:p>
                  </a:txBody>
                  <a:tcPr marL="9525" marR="9525" marT="9525" marB="0" anchor="b"/>
                </a:tc>
                <a:tc>
                  <a:txBody>
                    <a:bodyPr/>
                    <a:lstStyle/>
                    <a:p>
                      <a:pPr algn="r" fontAlgn="b"/>
                      <a:r>
                        <a:rPr lang="en-US" sz="1100" b="0" i="0" u="none" strike="noStrike" dirty="0" smtClean="0">
                          <a:solidFill>
                            <a:schemeClr val="tx1"/>
                          </a:solidFill>
                          <a:effectLst/>
                          <a:latin typeface="+mn-lt"/>
                        </a:rPr>
                        <a:t>$2,454,023</a:t>
                      </a:r>
                      <a:endParaRPr lang="en-US" sz="1100" b="0" i="0" u="none" strike="noStrike" dirty="0">
                        <a:solidFill>
                          <a:schemeClr val="tx1"/>
                        </a:solidFill>
                        <a:effectLst/>
                        <a:latin typeface="+mn-lt"/>
                      </a:endParaRPr>
                    </a:p>
                  </a:txBody>
                  <a:tcPr marL="9525" marR="9525" marT="9525" marB="0" anchor="b"/>
                </a:tc>
                <a:extLst>
                  <a:ext uri="{0D108BD9-81ED-4DB2-BD59-A6C34878D82A}">
                    <a16:rowId xmlns:a16="http://schemas.microsoft.com/office/drawing/2014/main" xmlns="" val="3092797228"/>
                  </a:ext>
                </a:extLst>
              </a:tr>
              <a:tr h="190500">
                <a:tc>
                  <a:txBody>
                    <a:bodyPr/>
                    <a:lstStyle/>
                    <a:p>
                      <a:pPr algn="l" fontAlgn="b"/>
                      <a:endParaRPr lang="en-US" sz="1100" b="1" i="0" u="none" strike="noStrike" dirty="0">
                        <a:solidFill>
                          <a:schemeClr val="bg1"/>
                        </a:solidFill>
                        <a:effectLst/>
                        <a:latin typeface="+mn-lt"/>
                      </a:endParaRPr>
                    </a:p>
                  </a:txBody>
                  <a:tcPr marL="9525" marR="9525" marT="9525" marB="0" anchor="b"/>
                </a:tc>
                <a:tc>
                  <a:txBody>
                    <a:bodyPr/>
                    <a:lstStyle/>
                    <a:p>
                      <a:pPr algn="r" fontAlgn="b"/>
                      <a:endParaRPr lang="en-US" sz="1100" b="1" i="0" u="none" strike="noStrike" dirty="0">
                        <a:solidFill>
                          <a:schemeClr val="bg1"/>
                        </a:solidFill>
                        <a:effectLst/>
                        <a:latin typeface="+mn-lt"/>
                      </a:endParaRPr>
                    </a:p>
                  </a:txBody>
                  <a:tcPr marL="9525" marR="9525" marT="9525" marB="0" anchor="b"/>
                </a:tc>
                <a:tc>
                  <a:txBody>
                    <a:bodyPr/>
                    <a:lstStyle/>
                    <a:p>
                      <a:pPr algn="r" fontAlgn="b"/>
                      <a:endParaRPr lang="en-US" sz="1100" b="1" i="0" u="none" strike="noStrike" dirty="0">
                        <a:solidFill>
                          <a:schemeClr val="bg1"/>
                        </a:solidFill>
                        <a:effectLst/>
                        <a:latin typeface="+mn-lt"/>
                      </a:endParaRPr>
                    </a:p>
                  </a:txBody>
                  <a:tcPr marL="9525" marR="9525" marT="9525" marB="0" anchor="b"/>
                </a:tc>
                <a:tc>
                  <a:txBody>
                    <a:bodyPr/>
                    <a:lstStyle/>
                    <a:p>
                      <a:pPr algn="r" fontAlgn="b"/>
                      <a:endParaRPr lang="en-US" sz="1100" b="1" i="0" u="none" strike="noStrike" dirty="0">
                        <a:solidFill>
                          <a:schemeClr val="bg1"/>
                        </a:solidFill>
                        <a:effectLst/>
                        <a:latin typeface="+mn-lt"/>
                      </a:endParaRPr>
                    </a:p>
                  </a:txBody>
                  <a:tcPr marL="9525" marR="9525" marT="9525" marB="0" anchor="b"/>
                </a:tc>
                <a:tc>
                  <a:txBody>
                    <a:bodyPr/>
                    <a:lstStyle/>
                    <a:p>
                      <a:pPr algn="r" fontAlgn="b"/>
                      <a:r>
                        <a:rPr lang="en-US" sz="1100" b="1" i="0" u="none" strike="noStrike" dirty="0" smtClean="0">
                          <a:solidFill>
                            <a:schemeClr val="bg1"/>
                          </a:solidFill>
                          <a:effectLst/>
                          <a:latin typeface="+mn-lt"/>
                        </a:rPr>
                        <a:t>$10,171,849</a:t>
                      </a:r>
                      <a:endParaRPr lang="en-US" sz="1100" b="1" i="0" u="none" strike="noStrike" dirty="0">
                        <a:solidFill>
                          <a:schemeClr val="bg1"/>
                        </a:solidFill>
                        <a:effectLst/>
                        <a:latin typeface="+mn-lt"/>
                      </a:endParaRPr>
                    </a:p>
                  </a:txBody>
                  <a:tcPr marL="9525" marR="9525" marT="9525" marB="0" anchor="b"/>
                </a:tc>
                <a:extLst>
                  <a:ext uri="{0D108BD9-81ED-4DB2-BD59-A6C34878D82A}">
                    <a16:rowId xmlns:a16="http://schemas.microsoft.com/office/drawing/2014/main" xmlns="" val="3919388588"/>
                  </a:ext>
                </a:extLst>
              </a:tr>
            </a:tbl>
          </a:graphicData>
        </a:graphic>
      </p:graphicFrame>
      <p:graphicFrame>
        <p:nvGraphicFramePr>
          <p:cNvPr id="23" name="Chart 22"/>
          <p:cNvGraphicFramePr>
            <a:graphicFrameLocks/>
          </p:cNvGraphicFramePr>
          <p:nvPr>
            <p:extLst>
              <p:ext uri="{D42A27DB-BD31-4B8C-83A1-F6EECF244321}">
                <p14:modId xmlns:p14="http://schemas.microsoft.com/office/powerpoint/2010/main" val="409191741"/>
              </p:ext>
            </p:extLst>
          </p:nvPr>
        </p:nvGraphicFramePr>
        <p:xfrm>
          <a:off x="6419410" y="2324471"/>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25" name="Picture 24"/>
          <p:cNvPicPr>
            <a:picLocks noChangeAspect="1"/>
          </p:cNvPicPr>
          <p:nvPr/>
        </p:nvPicPr>
        <p:blipFill>
          <a:blip r:embed="rId4"/>
          <a:stretch>
            <a:fillRect/>
          </a:stretch>
        </p:blipFill>
        <p:spPr>
          <a:xfrm>
            <a:off x="6851254" y="2135434"/>
            <a:ext cx="4140156" cy="2771874"/>
          </a:xfrm>
          <a:prstGeom prst="rect">
            <a:avLst/>
          </a:prstGeom>
        </p:spPr>
      </p:pic>
      <p:sp>
        <p:nvSpPr>
          <p:cNvPr id="26" name="TextBox 25"/>
          <p:cNvSpPr txBox="1"/>
          <p:nvPr/>
        </p:nvSpPr>
        <p:spPr>
          <a:xfrm>
            <a:off x="539411" y="4857613"/>
            <a:ext cx="2032000" cy="420115"/>
          </a:xfrm>
          <a:prstGeom prst="rect">
            <a:avLst/>
          </a:prstGeom>
          <a:noFill/>
        </p:spPr>
        <p:txBody>
          <a:bodyPr wrap="square" lIns="182880" tIns="146304" rIns="182880" bIns="146304" rtlCol="0">
            <a:spAutoFit/>
          </a:bodyPr>
          <a:lstStyle/>
          <a:p>
            <a:pPr>
              <a:lnSpc>
                <a:spcPct val="90000"/>
              </a:lnSpc>
              <a:spcAft>
                <a:spcPts val="600"/>
              </a:spcAft>
            </a:pPr>
            <a:r>
              <a:rPr lang="en-US" sz="900" dirty="0" smtClean="0">
                <a:gradFill>
                  <a:gsLst>
                    <a:gs pos="2917">
                      <a:schemeClr val="tx1"/>
                    </a:gs>
                    <a:gs pos="30000">
                      <a:schemeClr val="tx1"/>
                    </a:gs>
                  </a:gsLst>
                  <a:lin ang="5400000" scaled="0"/>
                </a:gradFill>
              </a:rPr>
              <a:t>FY16 Q1 Utilized Revenue (USD)</a:t>
            </a:r>
          </a:p>
        </p:txBody>
      </p:sp>
      <p:sp>
        <p:nvSpPr>
          <p:cNvPr id="27" name="TextBox 26"/>
          <p:cNvSpPr txBox="1"/>
          <p:nvPr/>
        </p:nvSpPr>
        <p:spPr>
          <a:xfrm>
            <a:off x="6192639" y="4750349"/>
            <a:ext cx="2032000" cy="420115"/>
          </a:xfrm>
          <a:prstGeom prst="rect">
            <a:avLst/>
          </a:prstGeom>
          <a:noFill/>
        </p:spPr>
        <p:txBody>
          <a:bodyPr wrap="square" lIns="182880" tIns="146304" rIns="182880" bIns="146304" rtlCol="0">
            <a:spAutoFit/>
          </a:bodyPr>
          <a:lstStyle/>
          <a:p>
            <a:pPr>
              <a:lnSpc>
                <a:spcPct val="90000"/>
              </a:lnSpc>
              <a:spcAft>
                <a:spcPts val="600"/>
              </a:spcAft>
            </a:pPr>
            <a:r>
              <a:rPr lang="en-US" sz="900" dirty="0" smtClean="0">
                <a:gradFill>
                  <a:gsLst>
                    <a:gs pos="2917">
                      <a:schemeClr val="tx1"/>
                    </a:gs>
                    <a:gs pos="30000">
                      <a:schemeClr val="tx1"/>
                    </a:gs>
                  </a:gsLst>
                  <a:lin ang="5400000" scaled="0"/>
                </a:gradFill>
              </a:rPr>
              <a:t>FY16 Q1 Utilized Revenue (USD)</a:t>
            </a:r>
          </a:p>
        </p:txBody>
      </p:sp>
    </p:spTree>
    <p:extLst>
      <p:ext uri="{BB962C8B-B14F-4D97-AF65-F5344CB8AC3E}">
        <p14:creationId xmlns:p14="http://schemas.microsoft.com/office/powerpoint/2010/main" val="15500802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490828" y="1360622"/>
            <a:ext cx="5361332" cy="549018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solidFill>
                  <a:schemeClr val="tx1"/>
                </a:solidFill>
                <a:ea typeface="Segoe UI" pitchFamily="34" charset="0"/>
                <a:cs typeface="Segoe UI" pitchFamily="34" charset="0"/>
              </a:rPr>
              <a:t>HMCs Utilized Revenues of 2015 Apr. – Sept. (USD)</a:t>
            </a:r>
          </a:p>
        </p:txBody>
      </p:sp>
      <p:sp>
        <p:nvSpPr>
          <p:cNvPr id="2" name="Title 1"/>
          <p:cNvSpPr>
            <a:spLocks noGrp="1"/>
          </p:cNvSpPr>
          <p:nvPr>
            <p:ph type="title"/>
          </p:nvPr>
        </p:nvSpPr>
        <p:spPr>
          <a:xfrm>
            <a:off x="274638" y="264964"/>
            <a:ext cx="11707659" cy="1097302"/>
          </a:xfrm>
        </p:spPr>
        <p:txBody>
          <a:bodyPr/>
          <a:lstStyle/>
          <a:p>
            <a:r>
              <a:rPr lang="en-US" dirty="0" smtClean="0"/>
              <a:t>HMC Utilization Revenue Trend</a:t>
            </a:r>
            <a:endParaRPr lang="en-US" dirty="0"/>
          </a:p>
        </p:txBody>
      </p:sp>
      <p:sp>
        <p:nvSpPr>
          <p:cNvPr id="13" name="Left Brace 12"/>
          <p:cNvSpPr/>
          <p:nvPr/>
        </p:nvSpPr>
        <p:spPr>
          <a:xfrm rot="5400000">
            <a:off x="4389118" y="2411987"/>
            <a:ext cx="201171" cy="1766620"/>
          </a:xfrm>
          <a:prstGeom prst="leftBrace">
            <a:avLst>
              <a:gd name="adj1" fmla="val 7543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e 13"/>
          <p:cNvSpPr/>
          <p:nvPr/>
        </p:nvSpPr>
        <p:spPr>
          <a:xfrm rot="5400000">
            <a:off x="2309576" y="2411987"/>
            <a:ext cx="201171" cy="1766620"/>
          </a:xfrm>
          <a:prstGeom prst="leftBrace">
            <a:avLst>
              <a:gd name="adj1" fmla="val 7543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1756623" y="2667584"/>
            <a:ext cx="1310940" cy="584775"/>
          </a:xfrm>
          <a:prstGeom prst="rect">
            <a:avLst/>
          </a:prstGeom>
          <a:noFill/>
        </p:spPr>
        <p:txBody>
          <a:bodyPr wrap="square" rtlCol="0">
            <a:spAutoFit/>
          </a:bodyPr>
          <a:lstStyle/>
          <a:p>
            <a:pPr algn="ctr"/>
            <a:r>
              <a:rPr lang="en-US" sz="1400" dirty="0" smtClean="0">
                <a:solidFill>
                  <a:sysClr val="windowText" lastClr="000000"/>
                </a:solidFill>
              </a:rPr>
              <a:t>FY15Q4</a:t>
            </a:r>
          </a:p>
          <a:p>
            <a:pPr algn="ctr"/>
            <a:r>
              <a:rPr lang="en-US" dirty="0" smtClean="0">
                <a:solidFill>
                  <a:sysClr val="windowText" lastClr="000000"/>
                </a:solidFill>
              </a:rPr>
              <a:t>$1,576,435</a:t>
            </a:r>
            <a:endParaRPr lang="en-US" dirty="0">
              <a:solidFill>
                <a:sysClr val="windowText" lastClr="000000"/>
              </a:solidFill>
            </a:endParaRPr>
          </a:p>
        </p:txBody>
      </p:sp>
      <p:sp>
        <p:nvSpPr>
          <p:cNvPr id="17" name="TextBox 16"/>
          <p:cNvSpPr txBox="1"/>
          <p:nvPr/>
        </p:nvSpPr>
        <p:spPr>
          <a:xfrm>
            <a:off x="3804391" y="2655429"/>
            <a:ext cx="1310940" cy="584775"/>
          </a:xfrm>
          <a:prstGeom prst="rect">
            <a:avLst/>
          </a:prstGeom>
          <a:noFill/>
        </p:spPr>
        <p:txBody>
          <a:bodyPr wrap="square" rtlCol="0">
            <a:spAutoFit/>
          </a:bodyPr>
          <a:lstStyle/>
          <a:p>
            <a:pPr algn="ctr"/>
            <a:r>
              <a:rPr lang="en-US" sz="1400" dirty="0" smtClean="0">
                <a:solidFill>
                  <a:sysClr val="windowText" lastClr="000000"/>
                </a:solidFill>
              </a:rPr>
              <a:t>FY16Q1</a:t>
            </a:r>
          </a:p>
          <a:p>
            <a:pPr algn="ctr"/>
            <a:r>
              <a:rPr lang="en-US" dirty="0" smtClean="0">
                <a:solidFill>
                  <a:sysClr val="windowText" lastClr="000000"/>
                </a:solidFill>
              </a:rPr>
              <a:t>$2,513,302</a:t>
            </a:r>
            <a:endParaRPr lang="en-US" dirty="0">
              <a:solidFill>
                <a:sysClr val="windowText" lastClr="000000"/>
              </a:solidFill>
            </a:endParaRPr>
          </a:p>
        </p:txBody>
      </p:sp>
      <p:sp>
        <p:nvSpPr>
          <p:cNvPr id="18" name="Left Brace 17"/>
          <p:cNvSpPr/>
          <p:nvPr/>
        </p:nvSpPr>
        <p:spPr>
          <a:xfrm rot="5400000">
            <a:off x="3327878" y="622448"/>
            <a:ext cx="244109" cy="3846165"/>
          </a:xfrm>
          <a:prstGeom prst="leftBrace">
            <a:avLst>
              <a:gd name="adj1" fmla="val 7543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2090482" y="2104483"/>
            <a:ext cx="2406375" cy="307777"/>
          </a:xfrm>
          <a:prstGeom prst="rect">
            <a:avLst/>
          </a:prstGeom>
          <a:noFill/>
        </p:spPr>
        <p:txBody>
          <a:bodyPr wrap="square" rtlCol="0">
            <a:spAutoFit/>
          </a:bodyPr>
          <a:lstStyle/>
          <a:p>
            <a:pPr algn="ctr"/>
            <a:r>
              <a:rPr lang="en-US" sz="1400" dirty="0" smtClean="0">
                <a:solidFill>
                  <a:sysClr val="windowText" lastClr="000000"/>
                </a:solidFill>
              </a:rPr>
              <a:t>Quarterly Growth Of 59%</a:t>
            </a:r>
            <a:endParaRPr lang="en-US" dirty="0">
              <a:solidFill>
                <a:sysClr val="windowText" lastClr="000000"/>
              </a:solidFill>
            </a:endParaRPr>
          </a:p>
        </p:txBody>
      </p:sp>
      <p:sp>
        <p:nvSpPr>
          <p:cNvPr id="20" name="Oval 19"/>
          <p:cNvSpPr/>
          <p:nvPr/>
        </p:nvSpPr>
        <p:spPr bwMode="auto">
          <a:xfrm>
            <a:off x="274638" y="1144811"/>
            <a:ext cx="453542" cy="4316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smtClean="0">
                <a:gradFill>
                  <a:gsLst>
                    <a:gs pos="0">
                      <a:srgbClr val="FFFFFF"/>
                    </a:gs>
                    <a:gs pos="100000">
                      <a:srgbClr val="FFFFFF"/>
                    </a:gs>
                  </a:gsLst>
                  <a:lin ang="5400000" scaled="0"/>
                </a:gradFill>
                <a:ea typeface="Segoe UI" pitchFamily="34" charset="0"/>
                <a:cs typeface="Segoe UI" pitchFamily="34" charset="0"/>
              </a:rPr>
              <a:t>1</a:t>
            </a:r>
            <a:endParaRPr lang="en-US" sz="1600" b="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6188148" y="1360621"/>
            <a:ext cx="5794149" cy="291877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solidFill>
                  <a:schemeClr val="tx1"/>
                </a:solidFill>
                <a:ea typeface="Segoe UI" pitchFamily="34" charset="0"/>
                <a:cs typeface="Segoe UI" pitchFamily="34" charset="0"/>
              </a:rPr>
              <a:t>HMCs Total Committed vs Total Consumed (USD)</a:t>
            </a:r>
          </a:p>
        </p:txBody>
      </p:sp>
      <p:sp>
        <p:nvSpPr>
          <p:cNvPr id="22" name="Oval 21"/>
          <p:cNvSpPr/>
          <p:nvPr/>
        </p:nvSpPr>
        <p:spPr bwMode="auto">
          <a:xfrm>
            <a:off x="5961377" y="1144811"/>
            <a:ext cx="453542" cy="4316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smtClean="0">
                <a:gradFill>
                  <a:gsLst>
                    <a:gs pos="0">
                      <a:srgbClr val="FFFFFF"/>
                    </a:gs>
                    <a:gs pos="100000">
                      <a:srgbClr val="FFFFFF"/>
                    </a:gs>
                  </a:gsLst>
                  <a:lin ang="5400000" scaled="0"/>
                </a:gradFill>
                <a:ea typeface="Segoe UI" pitchFamily="34" charset="0"/>
                <a:cs typeface="Segoe UI" pitchFamily="34" charset="0"/>
              </a:rPr>
              <a:t>2</a:t>
            </a:r>
          </a:p>
        </p:txBody>
      </p:sp>
      <p:graphicFrame>
        <p:nvGraphicFramePr>
          <p:cNvPr id="27" name="Table 26"/>
          <p:cNvGraphicFramePr>
            <a:graphicFrameLocks noGrp="1"/>
          </p:cNvGraphicFramePr>
          <p:nvPr>
            <p:extLst>
              <p:ext uri="{D42A27DB-BD31-4B8C-83A1-F6EECF244321}">
                <p14:modId xmlns:p14="http://schemas.microsoft.com/office/powerpoint/2010/main" val="1914396544"/>
              </p:ext>
            </p:extLst>
          </p:nvPr>
        </p:nvGraphicFramePr>
        <p:xfrm>
          <a:off x="6934808" y="2311623"/>
          <a:ext cx="4937760" cy="116840"/>
        </p:xfrm>
        <a:graphic>
          <a:graphicData uri="http://schemas.openxmlformats.org/drawingml/2006/table">
            <a:tbl>
              <a:tblPr firstRow="1" bandRow="1">
                <a:tableStyleId>{5C22544A-7EE6-4342-B048-85BDC9FD1C3A}</a:tableStyleId>
              </a:tblPr>
              <a:tblGrid>
                <a:gridCol w="548640">
                  <a:extLst>
                    <a:ext uri="{9D8B030D-6E8A-4147-A177-3AD203B41FA5}">
                      <a16:colId xmlns:a16="http://schemas.microsoft.com/office/drawing/2014/main" xmlns="" val="533304913"/>
                    </a:ext>
                  </a:extLst>
                </a:gridCol>
                <a:gridCol w="548640">
                  <a:extLst>
                    <a:ext uri="{9D8B030D-6E8A-4147-A177-3AD203B41FA5}">
                      <a16:colId xmlns:a16="http://schemas.microsoft.com/office/drawing/2014/main" xmlns="" val="1751279847"/>
                    </a:ext>
                  </a:extLst>
                </a:gridCol>
                <a:gridCol w="548640">
                  <a:extLst>
                    <a:ext uri="{9D8B030D-6E8A-4147-A177-3AD203B41FA5}">
                      <a16:colId xmlns:a16="http://schemas.microsoft.com/office/drawing/2014/main" xmlns="" val="2637576030"/>
                    </a:ext>
                  </a:extLst>
                </a:gridCol>
                <a:gridCol w="548640">
                  <a:extLst>
                    <a:ext uri="{9D8B030D-6E8A-4147-A177-3AD203B41FA5}">
                      <a16:colId xmlns:a16="http://schemas.microsoft.com/office/drawing/2014/main" xmlns="" val="2322192895"/>
                    </a:ext>
                  </a:extLst>
                </a:gridCol>
                <a:gridCol w="548640">
                  <a:extLst>
                    <a:ext uri="{9D8B030D-6E8A-4147-A177-3AD203B41FA5}">
                      <a16:colId xmlns:a16="http://schemas.microsoft.com/office/drawing/2014/main" xmlns="" val="2303142667"/>
                    </a:ext>
                  </a:extLst>
                </a:gridCol>
                <a:gridCol w="548640">
                  <a:extLst>
                    <a:ext uri="{9D8B030D-6E8A-4147-A177-3AD203B41FA5}">
                      <a16:colId xmlns:a16="http://schemas.microsoft.com/office/drawing/2014/main" xmlns="" val="711606351"/>
                    </a:ext>
                  </a:extLst>
                </a:gridCol>
                <a:gridCol w="548640">
                  <a:extLst>
                    <a:ext uri="{9D8B030D-6E8A-4147-A177-3AD203B41FA5}">
                      <a16:colId xmlns:a16="http://schemas.microsoft.com/office/drawing/2014/main" xmlns="" val="1179013590"/>
                    </a:ext>
                  </a:extLst>
                </a:gridCol>
                <a:gridCol w="548640">
                  <a:extLst>
                    <a:ext uri="{9D8B030D-6E8A-4147-A177-3AD203B41FA5}">
                      <a16:colId xmlns:a16="http://schemas.microsoft.com/office/drawing/2014/main" xmlns="" val="48427651"/>
                    </a:ext>
                  </a:extLst>
                </a:gridCol>
                <a:gridCol w="548640">
                  <a:extLst>
                    <a:ext uri="{9D8B030D-6E8A-4147-A177-3AD203B41FA5}">
                      <a16:colId xmlns:a16="http://schemas.microsoft.com/office/drawing/2014/main" xmlns="" val="45707955"/>
                    </a:ext>
                  </a:extLst>
                </a:gridCol>
              </a:tblGrid>
              <a:tr h="0">
                <a:tc>
                  <a:txBody>
                    <a:bodyPr/>
                    <a:lstStyle/>
                    <a:p>
                      <a:pPr algn="ctr"/>
                      <a:endParaRPr lang="en-US" sz="100" dirty="0"/>
                    </a:p>
                  </a:txBody>
                  <a:tcPr anchor="ctr"/>
                </a:tc>
                <a:tc>
                  <a:txBody>
                    <a:bodyPr/>
                    <a:lstStyle/>
                    <a:p>
                      <a:pPr algn="ctr"/>
                      <a:endParaRPr lang="en-US" sz="100" dirty="0"/>
                    </a:p>
                  </a:txBody>
                  <a:tcPr anchor="ctr"/>
                </a:tc>
                <a:tc>
                  <a:txBody>
                    <a:bodyPr/>
                    <a:lstStyle/>
                    <a:p>
                      <a:pPr algn="ctr"/>
                      <a:endParaRPr lang="en-US" sz="100" dirty="0"/>
                    </a:p>
                  </a:txBody>
                  <a:tcPr anchor="ctr"/>
                </a:tc>
                <a:tc>
                  <a:txBody>
                    <a:bodyPr/>
                    <a:lstStyle/>
                    <a:p>
                      <a:pPr algn="ctr"/>
                      <a:endParaRPr lang="en-US" sz="100" dirty="0"/>
                    </a:p>
                  </a:txBody>
                  <a:tcPr anchor="ctr"/>
                </a:tc>
                <a:tc>
                  <a:txBody>
                    <a:bodyPr/>
                    <a:lstStyle/>
                    <a:p>
                      <a:pPr algn="ctr"/>
                      <a:endParaRPr lang="en-US" sz="100" dirty="0"/>
                    </a:p>
                  </a:txBody>
                  <a:tcPr anchor="ctr"/>
                </a:tc>
                <a:tc>
                  <a:txBody>
                    <a:bodyPr/>
                    <a:lstStyle/>
                    <a:p>
                      <a:pPr algn="ctr"/>
                      <a:endParaRPr lang="en-US" sz="100" dirty="0"/>
                    </a:p>
                  </a:txBody>
                  <a:tcPr anchor="ctr"/>
                </a:tc>
                <a:tc>
                  <a:txBody>
                    <a:bodyPr/>
                    <a:lstStyle/>
                    <a:p>
                      <a:pPr algn="ctr"/>
                      <a:endParaRPr lang="en-US" sz="100" dirty="0"/>
                    </a:p>
                  </a:txBody>
                  <a:tcPr anchor="ctr"/>
                </a:tc>
                <a:tc>
                  <a:txBody>
                    <a:bodyPr/>
                    <a:lstStyle/>
                    <a:p>
                      <a:pPr algn="ctr"/>
                      <a:endParaRPr lang="en-US" sz="100" dirty="0"/>
                    </a:p>
                  </a:txBody>
                  <a:tcPr anchor="ctr"/>
                </a:tc>
                <a:tc>
                  <a:txBody>
                    <a:bodyPr/>
                    <a:lstStyle/>
                    <a:p>
                      <a:pPr algn="ctr"/>
                      <a:endParaRPr lang="en-US" sz="100" dirty="0"/>
                    </a:p>
                  </a:txBody>
                  <a:tcPr anchor="ctr"/>
                </a:tc>
                <a:extLst>
                  <a:ext uri="{0D108BD9-81ED-4DB2-BD59-A6C34878D82A}">
                    <a16:rowId xmlns:a16="http://schemas.microsoft.com/office/drawing/2014/main" xmlns="" val="193451465"/>
                  </a:ext>
                </a:extLst>
              </a:tr>
            </a:tbl>
          </a:graphicData>
        </a:graphic>
      </p:graphicFrame>
      <p:sp>
        <p:nvSpPr>
          <p:cNvPr id="28" name="Rectangle 27"/>
          <p:cNvSpPr/>
          <p:nvPr/>
        </p:nvSpPr>
        <p:spPr bwMode="auto">
          <a:xfrm>
            <a:off x="6934808" y="2457914"/>
            <a:ext cx="658367" cy="26863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smtClean="0">
                <a:gradFill>
                  <a:gsLst>
                    <a:gs pos="0">
                      <a:srgbClr val="FFFFFF"/>
                    </a:gs>
                    <a:gs pos="100000">
                      <a:srgbClr val="FFFFFF"/>
                    </a:gs>
                  </a:gsLst>
                  <a:lin ang="5400000" scaled="0"/>
                </a:gradFill>
                <a:ea typeface="Segoe UI" pitchFamily="34" charset="0"/>
                <a:cs typeface="Segoe UI" pitchFamily="34" charset="0"/>
              </a:rPr>
              <a:t>$1,256,463</a:t>
            </a:r>
          </a:p>
        </p:txBody>
      </p:sp>
      <p:sp>
        <p:nvSpPr>
          <p:cNvPr id="29" name="Rectangle 28"/>
          <p:cNvSpPr/>
          <p:nvPr/>
        </p:nvSpPr>
        <p:spPr bwMode="auto">
          <a:xfrm>
            <a:off x="7593175" y="2772043"/>
            <a:ext cx="1016812" cy="2672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smtClean="0">
                <a:gradFill>
                  <a:gsLst>
                    <a:gs pos="0">
                      <a:srgbClr val="FFFFFF"/>
                    </a:gs>
                    <a:gs pos="100000">
                      <a:srgbClr val="FFFFFF"/>
                    </a:gs>
                  </a:gsLst>
                  <a:lin ang="5400000" scaled="0"/>
                </a:gradFill>
                <a:ea typeface="Segoe UI" pitchFamily="34" charset="0"/>
                <a:cs typeface="Segoe UI" pitchFamily="34" charset="0"/>
              </a:rPr>
              <a:t>$1,965,096</a:t>
            </a:r>
          </a:p>
        </p:txBody>
      </p:sp>
      <p:sp>
        <p:nvSpPr>
          <p:cNvPr id="30" name="Rectangle 29"/>
          <p:cNvSpPr/>
          <p:nvPr/>
        </p:nvSpPr>
        <p:spPr bwMode="auto">
          <a:xfrm>
            <a:off x="8609987" y="3084736"/>
            <a:ext cx="811986" cy="25844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smtClean="0">
                <a:gradFill>
                  <a:gsLst>
                    <a:gs pos="0">
                      <a:srgbClr val="FFFFFF"/>
                    </a:gs>
                    <a:gs pos="100000">
                      <a:srgbClr val="FFFFFF"/>
                    </a:gs>
                  </a:gsLst>
                  <a:lin ang="5400000" scaled="0"/>
                </a:gradFill>
                <a:ea typeface="Segoe UI" pitchFamily="34" charset="0"/>
                <a:cs typeface="Segoe UI" pitchFamily="34" charset="0"/>
              </a:rPr>
              <a:t>$1,576,434</a:t>
            </a:r>
          </a:p>
        </p:txBody>
      </p:sp>
      <p:sp>
        <p:nvSpPr>
          <p:cNvPr id="31" name="Rectangle 30"/>
          <p:cNvSpPr/>
          <p:nvPr/>
        </p:nvSpPr>
        <p:spPr bwMode="auto">
          <a:xfrm>
            <a:off x="9421972" y="3387076"/>
            <a:ext cx="1382575" cy="24126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smtClean="0">
                <a:gradFill>
                  <a:gsLst>
                    <a:gs pos="0">
                      <a:srgbClr val="FFFFFF"/>
                    </a:gs>
                    <a:gs pos="100000">
                      <a:srgbClr val="FFFFFF"/>
                    </a:gs>
                  </a:gsLst>
                  <a:lin ang="5400000" scaled="0"/>
                </a:gradFill>
                <a:ea typeface="Segoe UI" pitchFamily="34" charset="0"/>
                <a:cs typeface="Segoe UI" pitchFamily="34" charset="0"/>
              </a:rPr>
              <a:t>$2,513,303</a:t>
            </a:r>
          </a:p>
        </p:txBody>
      </p:sp>
      <p:sp>
        <p:nvSpPr>
          <p:cNvPr id="33" name="Rectangle 32"/>
          <p:cNvSpPr/>
          <p:nvPr/>
        </p:nvSpPr>
        <p:spPr bwMode="auto">
          <a:xfrm>
            <a:off x="7317643" y="2084060"/>
            <a:ext cx="355277" cy="280397"/>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smtClean="0">
                <a:solidFill>
                  <a:sysClr val="windowText" lastClr="000000"/>
                </a:solidFill>
                <a:ea typeface="Segoe UI" pitchFamily="34" charset="0"/>
                <a:cs typeface="Segoe UI" pitchFamily="34" charset="0"/>
              </a:rPr>
              <a:t>1M</a:t>
            </a:r>
          </a:p>
        </p:txBody>
      </p:sp>
      <p:sp>
        <p:nvSpPr>
          <p:cNvPr id="34" name="Rectangle 33"/>
          <p:cNvSpPr/>
          <p:nvPr/>
        </p:nvSpPr>
        <p:spPr bwMode="auto">
          <a:xfrm>
            <a:off x="7855400" y="2084060"/>
            <a:ext cx="355277" cy="280397"/>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smtClean="0">
                <a:solidFill>
                  <a:sysClr val="windowText" lastClr="000000"/>
                </a:solidFill>
                <a:ea typeface="Segoe UI" pitchFamily="34" charset="0"/>
                <a:cs typeface="Segoe UI" pitchFamily="34" charset="0"/>
              </a:rPr>
              <a:t>2</a:t>
            </a:r>
            <a:r>
              <a:rPr lang="en-US" sz="900" b="1" dirty="0">
                <a:solidFill>
                  <a:sysClr val="windowText" lastClr="000000"/>
                </a:solidFill>
                <a:ea typeface="Segoe UI" pitchFamily="34" charset="0"/>
                <a:cs typeface="Segoe UI" pitchFamily="34" charset="0"/>
              </a:rPr>
              <a:t>M</a:t>
            </a:r>
            <a:endParaRPr lang="en-US" sz="900" b="1" dirty="0" smtClean="0">
              <a:solidFill>
                <a:sysClr val="windowText" lastClr="000000"/>
              </a:solidFill>
              <a:ea typeface="Segoe UI" pitchFamily="34" charset="0"/>
              <a:cs typeface="Segoe UI" pitchFamily="34" charset="0"/>
            </a:endParaRPr>
          </a:p>
        </p:txBody>
      </p:sp>
      <p:sp>
        <p:nvSpPr>
          <p:cNvPr id="35" name="Rectangle 34"/>
          <p:cNvSpPr/>
          <p:nvPr/>
        </p:nvSpPr>
        <p:spPr bwMode="auto">
          <a:xfrm>
            <a:off x="8393157" y="2084060"/>
            <a:ext cx="355277" cy="280397"/>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smtClean="0">
                <a:solidFill>
                  <a:sysClr val="windowText" lastClr="000000"/>
                </a:solidFill>
                <a:ea typeface="Segoe UI" pitchFamily="34" charset="0"/>
                <a:cs typeface="Segoe UI" pitchFamily="34" charset="0"/>
              </a:rPr>
              <a:t>3M</a:t>
            </a:r>
          </a:p>
        </p:txBody>
      </p:sp>
      <p:sp>
        <p:nvSpPr>
          <p:cNvPr id="36" name="Rectangle 35"/>
          <p:cNvSpPr/>
          <p:nvPr/>
        </p:nvSpPr>
        <p:spPr bwMode="auto">
          <a:xfrm>
            <a:off x="8930914" y="2084060"/>
            <a:ext cx="355277" cy="280397"/>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smtClean="0">
                <a:solidFill>
                  <a:sysClr val="windowText" lastClr="000000"/>
                </a:solidFill>
                <a:ea typeface="Segoe UI" pitchFamily="34" charset="0"/>
                <a:cs typeface="Segoe UI" pitchFamily="34" charset="0"/>
              </a:rPr>
              <a:t>4M</a:t>
            </a:r>
          </a:p>
        </p:txBody>
      </p:sp>
      <p:sp>
        <p:nvSpPr>
          <p:cNvPr id="37" name="Rectangle 36"/>
          <p:cNvSpPr/>
          <p:nvPr/>
        </p:nvSpPr>
        <p:spPr bwMode="auto">
          <a:xfrm>
            <a:off x="9468671" y="2084060"/>
            <a:ext cx="355277" cy="280397"/>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smtClean="0">
                <a:solidFill>
                  <a:sysClr val="windowText" lastClr="000000"/>
                </a:solidFill>
                <a:ea typeface="Segoe UI" pitchFamily="34" charset="0"/>
                <a:cs typeface="Segoe UI" pitchFamily="34" charset="0"/>
              </a:rPr>
              <a:t>5M</a:t>
            </a:r>
          </a:p>
        </p:txBody>
      </p:sp>
      <p:sp>
        <p:nvSpPr>
          <p:cNvPr id="38" name="Rectangle 37"/>
          <p:cNvSpPr/>
          <p:nvPr/>
        </p:nvSpPr>
        <p:spPr bwMode="auto">
          <a:xfrm>
            <a:off x="10006428" y="2084060"/>
            <a:ext cx="355277" cy="280397"/>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smtClean="0">
                <a:solidFill>
                  <a:sysClr val="windowText" lastClr="000000"/>
                </a:solidFill>
                <a:ea typeface="Segoe UI" pitchFamily="34" charset="0"/>
                <a:cs typeface="Segoe UI" pitchFamily="34" charset="0"/>
              </a:rPr>
              <a:t>6M</a:t>
            </a:r>
          </a:p>
        </p:txBody>
      </p:sp>
      <p:sp>
        <p:nvSpPr>
          <p:cNvPr id="39" name="Rectangle 38"/>
          <p:cNvSpPr/>
          <p:nvPr/>
        </p:nvSpPr>
        <p:spPr bwMode="auto">
          <a:xfrm>
            <a:off x="10544185" y="2084060"/>
            <a:ext cx="355277" cy="280397"/>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smtClean="0">
                <a:solidFill>
                  <a:sysClr val="windowText" lastClr="000000"/>
                </a:solidFill>
                <a:ea typeface="Segoe UI" pitchFamily="34" charset="0"/>
                <a:cs typeface="Segoe UI" pitchFamily="34" charset="0"/>
              </a:rPr>
              <a:t>7M</a:t>
            </a:r>
          </a:p>
        </p:txBody>
      </p:sp>
      <p:sp>
        <p:nvSpPr>
          <p:cNvPr id="40" name="Rectangle 39"/>
          <p:cNvSpPr/>
          <p:nvPr/>
        </p:nvSpPr>
        <p:spPr bwMode="auto">
          <a:xfrm>
            <a:off x="11081942" y="2084060"/>
            <a:ext cx="355277" cy="280397"/>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smtClean="0">
                <a:solidFill>
                  <a:sysClr val="windowText" lastClr="000000"/>
                </a:solidFill>
                <a:ea typeface="Segoe UI" pitchFamily="34" charset="0"/>
                <a:cs typeface="Segoe UI" pitchFamily="34" charset="0"/>
              </a:rPr>
              <a:t>8M</a:t>
            </a:r>
          </a:p>
        </p:txBody>
      </p:sp>
      <p:sp>
        <p:nvSpPr>
          <p:cNvPr id="41" name="Rectangle 40"/>
          <p:cNvSpPr/>
          <p:nvPr/>
        </p:nvSpPr>
        <p:spPr bwMode="auto">
          <a:xfrm>
            <a:off x="11619702" y="2084060"/>
            <a:ext cx="355277" cy="280397"/>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smtClean="0">
                <a:solidFill>
                  <a:sysClr val="windowText" lastClr="000000"/>
                </a:solidFill>
                <a:ea typeface="Segoe UI" pitchFamily="34" charset="0"/>
                <a:cs typeface="Segoe UI" pitchFamily="34" charset="0"/>
              </a:rPr>
              <a:t>9M</a:t>
            </a:r>
          </a:p>
        </p:txBody>
      </p:sp>
      <p:sp>
        <p:nvSpPr>
          <p:cNvPr id="42" name="Rectangle 41"/>
          <p:cNvSpPr/>
          <p:nvPr/>
        </p:nvSpPr>
        <p:spPr bwMode="auto">
          <a:xfrm>
            <a:off x="6934808" y="1855521"/>
            <a:ext cx="4582482" cy="22236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smtClean="0">
                <a:gradFill>
                  <a:gsLst>
                    <a:gs pos="0">
                      <a:srgbClr val="FFFFFF"/>
                    </a:gs>
                    <a:gs pos="100000">
                      <a:srgbClr val="FFFFFF"/>
                    </a:gs>
                  </a:gsLst>
                  <a:lin ang="5400000" scaled="0"/>
                </a:gradFill>
                <a:ea typeface="Segoe UI" pitchFamily="34" charset="0"/>
                <a:cs typeface="Segoe UI" pitchFamily="34" charset="0"/>
              </a:rPr>
              <a:t>$8,372,698</a:t>
            </a:r>
          </a:p>
        </p:txBody>
      </p:sp>
      <p:sp>
        <p:nvSpPr>
          <p:cNvPr id="43" name="Rectangle 42"/>
          <p:cNvSpPr/>
          <p:nvPr/>
        </p:nvSpPr>
        <p:spPr bwMode="auto">
          <a:xfrm>
            <a:off x="6164684" y="1837365"/>
            <a:ext cx="811986" cy="258448"/>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smtClean="0">
                <a:solidFill>
                  <a:schemeClr val="tx1"/>
                </a:solidFill>
                <a:ea typeface="Segoe UI" pitchFamily="34" charset="0"/>
                <a:cs typeface="Segoe UI" pitchFamily="34" charset="0"/>
              </a:rPr>
              <a:t>Committed</a:t>
            </a:r>
          </a:p>
        </p:txBody>
      </p:sp>
      <p:sp>
        <p:nvSpPr>
          <p:cNvPr id="44" name="Rectangle 43"/>
          <p:cNvSpPr/>
          <p:nvPr/>
        </p:nvSpPr>
        <p:spPr bwMode="auto">
          <a:xfrm>
            <a:off x="6164684" y="3128628"/>
            <a:ext cx="811986" cy="258448"/>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smtClean="0">
                <a:solidFill>
                  <a:schemeClr val="tx1"/>
                </a:solidFill>
                <a:ea typeface="Segoe UI" pitchFamily="34" charset="0"/>
                <a:cs typeface="Segoe UI" pitchFamily="34" charset="0"/>
              </a:rPr>
              <a:t>Consumed</a:t>
            </a:r>
          </a:p>
        </p:txBody>
      </p:sp>
      <p:sp>
        <p:nvSpPr>
          <p:cNvPr id="45" name="Left Brace 44"/>
          <p:cNvSpPr/>
          <p:nvPr/>
        </p:nvSpPr>
        <p:spPr>
          <a:xfrm rot="16200000">
            <a:off x="7179091" y="3461905"/>
            <a:ext cx="169803" cy="658368"/>
          </a:xfrm>
          <a:prstGeom prst="leftBrace">
            <a:avLst>
              <a:gd name="adj1" fmla="val 7543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7" name="Straight Connector 46"/>
          <p:cNvCxnSpPr>
            <a:stCxn id="28" idx="1"/>
            <a:endCxn id="45" idx="0"/>
          </p:cNvCxnSpPr>
          <p:nvPr/>
        </p:nvCxnSpPr>
        <p:spPr>
          <a:xfrm>
            <a:off x="6934808" y="2592232"/>
            <a:ext cx="1" cy="1113956"/>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8" idx="3"/>
            <a:endCxn id="45" idx="2"/>
          </p:cNvCxnSpPr>
          <p:nvPr/>
        </p:nvCxnSpPr>
        <p:spPr>
          <a:xfrm>
            <a:off x="7593175" y="2592232"/>
            <a:ext cx="2" cy="1113956"/>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bwMode="auto">
          <a:xfrm>
            <a:off x="6860934" y="3924823"/>
            <a:ext cx="811986" cy="258448"/>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smtClean="0">
                <a:solidFill>
                  <a:schemeClr val="tx1"/>
                </a:solidFill>
                <a:ea typeface="Segoe UI" pitchFamily="34" charset="0"/>
                <a:cs typeface="Segoe UI" pitchFamily="34" charset="0"/>
              </a:rPr>
              <a:t>FY15 Q1</a:t>
            </a:r>
          </a:p>
          <a:p>
            <a:pPr algn="ctr" defTabSz="932472" fontAlgn="base">
              <a:lnSpc>
                <a:spcPct val="90000"/>
              </a:lnSpc>
              <a:spcBef>
                <a:spcPct val="0"/>
              </a:spcBef>
              <a:spcAft>
                <a:spcPct val="0"/>
              </a:spcAft>
            </a:pPr>
            <a:r>
              <a:rPr lang="en-US" sz="900" b="1" dirty="0" smtClean="0">
                <a:solidFill>
                  <a:schemeClr val="tx1"/>
                </a:solidFill>
                <a:ea typeface="Segoe UI" pitchFamily="34" charset="0"/>
                <a:cs typeface="Segoe UI" pitchFamily="34" charset="0"/>
              </a:rPr>
              <a:t>And Before</a:t>
            </a:r>
          </a:p>
        </p:txBody>
      </p:sp>
      <p:sp>
        <p:nvSpPr>
          <p:cNvPr id="51" name="Left Brace 50"/>
          <p:cNvSpPr/>
          <p:nvPr/>
        </p:nvSpPr>
        <p:spPr>
          <a:xfrm rot="16200000">
            <a:off x="10022479" y="3105679"/>
            <a:ext cx="181560" cy="1382576"/>
          </a:xfrm>
          <a:prstGeom prst="leftBrace">
            <a:avLst>
              <a:gd name="adj1" fmla="val 7543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Left Brace 53"/>
          <p:cNvSpPr/>
          <p:nvPr/>
        </p:nvSpPr>
        <p:spPr>
          <a:xfrm rot="16200000">
            <a:off x="8020524" y="3286526"/>
            <a:ext cx="168922" cy="1010007"/>
          </a:xfrm>
          <a:prstGeom prst="leftBrace">
            <a:avLst>
              <a:gd name="adj1" fmla="val 7543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Straight Connector 54"/>
          <p:cNvCxnSpPr>
            <a:stCxn id="29" idx="3"/>
            <a:endCxn id="54" idx="2"/>
          </p:cNvCxnSpPr>
          <p:nvPr/>
        </p:nvCxnSpPr>
        <p:spPr>
          <a:xfrm>
            <a:off x="8609987" y="2905643"/>
            <a:ext cx="2" cy="801426"/>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8" name="Left Brace 57"/>
          <p:cNvSpPr/>
          <p:nvPr/>
        </p:nvSpPr>
        <p:spPr>
          <a:xfrm rot="16200000">
            <a:off x="8931080" y="3385096"/>
            <a:ext cx="169804" cy="811986"/>
          </a:xfrm>
          <a:prstGeom prst="leftBrace">
            <a:avLst>
              <a:gd name="adj1" fmla="val 7543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9" name="Straight Connector 58"/>
          <p:cNvCxnSpPr>
            <a:stCxn id="30" idx="3"/>
            <a:endCxn id="58" idx="2"/>
          </p:cNvCxnSpPr>
          <p:nvPr/>
        </p:nvCxnSpPr>
        <p:spPr>
          <a:xfrm>
            <a:off x="9421973" y="3213960"/>
            <a:ext cx="2" cy="492227"/>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1" idx="3"/>
            <a:endCxn id="51" idx="2"/>
          </p:cNvCxnSpPr>
          <p:nvPr/>
        </p:nvCxnSpPr>
        <p:spPr>
          <a:xfrm>
            <a:off x="10804547" y="3507710"/>
            <a:ext cx="0" cy="198477"/>
          </a:xfrm>
          <a:prstGeom prst="line">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bwMode="auto">
          <a:xfrm>
            <a:off x="7672920" y="3924823"/>
            <a:ext cx="811986" cy="258448"/>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smtClean="0">
                <a:solidFill>
                  <a:schemeClr val="tx1"/>
                </a:solidFill>
                <a:ea typeface="Segoe UI" pitchFamily="34" charset="0"/>
                <a:cs typeface="Segoe UI" pitchFamily="34" charset="0"/>
              </a:rPr>
              <a:t>FY15</a:t>
            </a:r>
          </a:p>
          <a:p>
            <a:pPr algn="ctr" defTabSz="932472" fontAlgn="base">
              <a:lnSpc>
                <a:spcPct val="90000"/>
              </a:lnSpc>
              <a:spcBef>
                <a:spcPct val="0"/>
              </a:spcBef>
              <a:spcAft>
                <a:spcPct val="0"/>
              </a:spcAft>
            </a:pPr>
            <a:r>
              <a:rPr lang="en-US" sz="900" b="1" dirty="0" smtClean="0">
                <a:solidFill>
                  <a:schemeClr val="tx1"/>
                </a:solidFill>
                <a:ea typeface="Segoe UI" pitchFamily="34" charset="0"/>
                <a:cs typeface="Segoe UI" pitchFamily="34" charset="0"/>
              </a:rPr>
              <a:t>Q2 ~ Q3</a:t>
            </a:r>
          </a:p>
        </p:txBody>
      </p:sp>
      <p:sp>
        <p:nvSpPr>
          <p:cNvPr id="66" name="Rectangle 65"/>
          <p:cNvSpPr/>
          <p:nvPr/>
        </p:nvSpPr>
        <p:spPr bwMode="auto">
          <a:xfrm>
            <a:off x="8606645" y="3920275"/>
            <a:ext cx="811986" cy="258448"/>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smtClean="0">
                <a:solidFill>
                  <a:schemeClr val="tx1"/>
                </a:solidFill>
                <a:ea typeface="Segoe UI" pitchFamily="34" charset="0"/>
                <a:cs typeface="Segoe UI" pitchFamily="34" charset="0"/>
              </a:rPr>
              <a:t>FY15</a:t>
            </a:r>
          </a:p>
          <a:p>
            <a:pPr algn="ctr" defTabSz="932472" fontAlgn="base">
              <a:lnSpc>
                <a:spcPct val="90000"/>
              </a:lnSpc>
              <a:spcBef>
                <a:spcPct val="0"/>
              </a:spcBef>
              <a:spcAft>
                <a:spcPct val="0"/>
              </a:spcAft>
            </a:pPr>
            <a:r>
              <a:rPr lang="en-US" sz="900" b="1" dirty="0" smtClean="0">
                <a:solidFill>
                  <a:schemeClr val="tx1"/>
                </a:solidFill>
                <a:ea typeface="Segoe UI" pitchFamily="34" charset="0"/>
                <a:cs typeface="Segoe UI" pitchFamily="34" charset="0"/>
              </a:rPr>
              <a:t>Q4</a:t>
            </a:r>
          </a:p>
        </p:txBody>
      </p:sp>
      <p:sp>
        <p:nvSpPr>
          <p:cNvPr id="67" name="Rectangle 66"/>
          <p:cNvSpPr/>
          <p:nvPr/>
        </p:nvSpPr>
        <p:spPr bwMode="auto">
          <a:xfrm>
            <a:off x="9721537" y="3929986"/>
            <a:ext cx="811986" cy="258448"/>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smtClean="0">
                <a:solidFill>
                  <a:schemeClr val="tx1"/>
                </a:solidFill>
                <a:ea typeface="Segoe UI" pitchFamily="34" charset="0"/>
                <a:cs typeface="Segoe UI" pitchFamily="34" charset="0"/>
              </a:rPr>
              <a:t>FY16</a:t>
            </a:r>
          </a:p>
          <a:p>
            <a:pPr algn="ctr" defTabSz="932472" fontAlgn="base">
              <a:lnSpc>
                <a:spcPct val="90000"/>
              </a:lnSpc>
              <a:spcBef>
                <a:spcPct val="0"/>
              </a:spcBef>
              <a:spcAft>
                <a:spcPct val="0"/>
              </a:spcAft>
            </a:pPr>
            <a:r>
              <a:rPr lang="en-US" sz="900" b="1" dirty="0" smtClean="0">
                <a:solidFill>
                  <a:schemeClr val="tx1"/>
                </a:solidFill>
                <a:ea typeface="Segoe UI" pitchFamily="34" charset="0"/>
                <a:cs typeface="Segoe UI" pitchFamily="34" charset="0"/>
              </a:rPr>
              <a:t>Q1</a:t>
            </a:r>
          </a:p>
        </p:txBody>
      </p:sp>
      <p:sp>
        <p:nvSpPr>
          <p:cNvPr id="68" name="Left Brace 67"/>
          <p:cNvSpPr/>
          <p:nvPr/>
        </p:nvSpPr>
        <p:spPr>
          <a:xfrm rot="10800000">
            <a:off x="10940538" y="2470079"/>
            <a:ext cx="141404" cy="1158265"/>
          </a:xfrm>
          <a:prstGeom prst="leftBrace">
            <a:avLst>
              <a:gd name="adj1" fmla="val 7543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Rectangle 68"/>
          <p:cNvSpPr/>
          <p:nvPr/>
        </p:nvSpPr>
        <p:spPr bwMode="auto">
          <a:xfrm>
            <a:off x="11031226" y="2848600"/>
            <a:ext cx="811986" cy="409252"/>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smtClean="0">
                <a:solidFill>
                  <a:schemeClr val="tx1"/>
                </a:solidFill>
                <a:ea typeface="Segoe UI" pitchFamily="34" charset="0"/>
                <a:cs typeface="Segoe UI" pitchFamily="34" charset="0"/>
              </a:rPr>
              <a:t>$7,311,296</a:t>
            </a:r>
            <a:endParaRPr lang="en-US" sz="900" b="1"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900" b="1" dirty="0" smtClean="0">
                <a:solidFill>
                  <a:schemeClr val="tx1"/>
                </a:solidFill>
                <a:ea typeface="Segoe UI" pitchFamily="34" charset="0"/>
                <a:cs typeface="Segoe UI" pitchFamily="34" charset="0"/>
              </a:rPr>
              <a:t>(87.32%)</a:t>
            </a:r>
          </a:p>
          <a:p>
            <a:pPr algn="ctr" defTabSz="932472" fontAlgn="base">
              <a:lnSpc>
                <a:spcPct val="90000"/>
              </a:lnSpc>
              <a:spcBef>
                <a:spcPct val="0"/>
              </a:spcBef>
              <a:spcAft>
                <a:spcPct val="0"/>
              </a:spcAft>
            </a:pPr>
            <a:r>
              <a:rPr lang="en-US" sz="900" b="1" dirty="0" smtClean="0">
                <a:solidFill>
                  <a:schemeClr val="tx1"/>
                </a:solidFill>
                <a:ea typeface="Segoe UI" pitchFamily="34" charset="0"/>
                <a:cs typeface="Segoe UI" pitchFamily="34" charset="0"/>
              </a:rPr>
              <a:t>Consumed</a:t>
            </a:r>
          </a:p>
        </p:txBody>
      </p:sp>
      <p:sp>
        <p:nvSpPr>
          <p:cNvPr id="70" name="Rectangle 69"/>
          <p:cNvSpPr/>
          <p:nvPr/>
        </p:nvSpPr>
        <p:spPr bwMode="auto">
          <a:xfrm>
            <a:off x="6188148" y="4366713"/>
            <a:ext cx="5794149" cy="248408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solidFill>
                  <a:schemeClr val="tx1"/>
                </a:solidFill>
                <a:ea typeface="Segoe UI" pitchFamily="34" charset="0"/>
                <a:cs typeface="Segoe UI" pitchFamily="34" charset="0"/>
              </a:rPr>
              <a:t>HMCs Top Consumptions vs. Commitment (USD)</a:t>
            </a:r>
          </a:p>
        </p:txBody>
      </p:sp>
      <p:sp>
        <p:nvSpPr>
          <p:cNvPr id="71" name="Oval 70"/>
          <p:cNvSpPr/>
          <p:nvPr/>
        </p:nvSpPr>
        <p:spPr bwMode="auto">
          <a:xfrm>
            <a:off x="5961377" y="4324513"/>
            <a:ext cx="453542" cy="4316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smtClean="0">
                <a:gradFill>
                  <a:gsLst>
                    <a:gs pos="0">
                      <a:srgbClr val="FFFFFF"/>
                    </a:gs>
                    <a:gs pos="100000">
                      <a:srgbClr val="FFFFFF"/>
                    </a:gs>
                  </a:gsLst>
                  <a:lin ang="5400000" scaled="0"/>
                </a:gradFill>
                <a:ea typeface="Segoe UI" pitchFamily="34" charset="0"/>
                <a:cs typeface="Segoe UI" pitchFamily="34" charset="0"/>
              </a:rPr>
              <a:t>3</a:t>
            </a:r>
          </a:p>
        </p:txBody>
      </p:sp>
      <p:graphicFrame>
        <p:nvGraphicFramePr>
          <p:cNvPr id="73" name="Table 72"/>
          <p:cNvGraphicFramePr>
            <a:graphicFrameLocks noGrp="1"/>
          </p:cNvGraphicFramePr>
          <p:nvPr>
            <p:extLst>
              <p:ext uri="{D42A27DB-BD31-4B8C-83A1-F6EECF244321}">
                <p14:modId xmlns:p14="http://schemas.microsoft.com/office/powerpoint/2010/main" val="1199630171"/>
              </p:ext>
            </p:extLst>
          </p:nvPr>
        </p:nvGraphicFramePr>
        <p:xfrm>
          <a:off x="6248536" y="4885285"/>
          <a:ext cx="5624031" cy="1741383"/>
        </p:xfrm>
        <a:graphic>
          <a:graphicData uri="http://schemas.openxmlformats.org/drawingml/2006/table">
            <a:tbl>
              <a:tblPr/>
              <a:tblGrid>
                <a:gridCol w="3546517">
                  <a:extLst>
                    <a:ext uri="{9D8B030D-6E8A-4147-A177-3AD203B41FA5}">
                      <a16:colId xmlns:a16="http://schemas.microsoft.com/office/drawing/2014/main" xmlns="" val="2662861463"/>
                    </a:ext>
                  </a:extLst>
                </a:gridCol>
                <a:gridCol w="651053">
                  <a:extLst>
                    <a:ext uri="{9D8B030D-6E8A-4147-A177-3AD203B41FA5}">
                      <a16:colId xmlns:a16="http://schemas.microsoft.com/office/drawing/2014/main" xmlns="" val="1383964337"/>
                    </a:ext>
                  </a:extLst>
                </a:gridCol>
                <a:gridCol w="621792">
                  <a:extLst>
                    <a:ext uri="{9D8B030D-6E8A-4147-A177-3AD203B41FA5}">
                      <a16:colId xmlns:a16="http://schemas.microsoft.com/office/drawing/2014/main" xmlns="" val="1461973810"/>
                    </a:ext>
                  </a:extLst>
                </a:gridCol>
                <a:gridCol w="804669">
                  <a:extLst>
                    <a:ext uri="{9D8B030D-6E8A-4147-A177-3AD203B41FA5}">
                      <a16:colId xmlns:a16="http://schemas.microsoft.com/office/drawing/2014/main" xmlns="" val="4016048544"/>
                    </a:ext>
                  </a:extLst>
                </a:gridCol>
              </a:tblGrid>
              <a:tr h="330453">
                <a:tc>
                  <a:txBody>
                    <a:bodyPr/>
                    <a:lstStyle/>
                    <a:p>
                      <a:pPr algn="l" fontAlgn="b"/>
                      <a:r>
                        <a:rPr lang="en-US" sz="700" b="1" i="0" u="none" strike="noStrike" dirty="0">
                          <a:solidFill>
                            <a:srgbClr val="FFFFFF"/>
                          </a:solidFill>
                          <a:effectLst/>
                          <a:latin typeface="Calibri" panose="020F0502020204030204" pitchFamily="34" charset="0"/>
                        </a:rPr>
                        <a:t>Customer Name</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1F4E78"/>
                    </a:solidFill>
                  </a:tcPr>
                </a:tc>
                <a:tc>
                  <a:txBody>
                    <a:bodyPr/>
                    <a:lstStyle/>
                    <a:p>
                      <a:pPr algn="l" fontAlgn="b"/>
                      <a:r>
                        <a:rPr lang="en-US" sz="700" b="1" i="0" u="none" strike="noStrike">
                          <a:solidFill>
                            <a:srgbClr val="FFFFFF"/>
                          </a:solidFill>
                          <a:effectLst/>
                          <a:latin typeface="Calibri" panose="020F0502020204030204" pitchFamily="34" charset="0"/>
                        </a:rPr>
                        <a:t>Total USD Commitment</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76933C"/>
                    </a:solidFill>
                  </a:tcPr>
                </a:tc>
                <a:tc>
                  <a:txBody>
                    <a:bodyPr/>
                    <a:lstStyle/>
                    <a:p>
                      <a:pPr algn="l" fontAlgn="b"/>
                      <a:r>
                        <a:rPr lang="en-US" sz="700" b="1" i="0" u="none" strike="noStrike">
                          <a:solidFill>
                            <a:srgbClr val="FFFFFF"/>
                          </a:solidFill>
                          <a:effectLst/>
                          <a:latin typeface="Calibri" panose="020F0502020204030204" pitchFamily="34" charset="0"/>
                        </a:rPr>
                        <a:t>Total USD Consumption</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76933C"/>
                    </a:solidFill>
                  </a:tcPr>
                </a:tc>
                <a:tc>
                  <a:txBody>
                    <a:bodyPr/>
                    <a:lstStyle/>
                    <a:p>
                      <a:pPr algn="l" fontAlgn="b"/>
                      <a:r>
                        <a:rPr lang="en-US" sz="700" b="1" i="0" u="none" strike="noStrike">
                          <a:solidFill>
                            <a:srgbClr val="FFFFFF"/>
                          </a:solidFill>
                          <a:effectLst/>
                          <a:latin typeface="Calibri" panose="020F0502020204030204" pitchFamily="34" charset="0"/>
                        </a:rPr>
                        <a:t>% of Total Consumption Vs. Commitment</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76933C"/>
                    </a:solidFill>
                  </a:tcPr>
                </a:tc>
                <a:extLst>
                  <a:ext uri="{0D108BD9-81ED-4DB2-BD59-A6C34878D82A}">
                    <a16:rowId xmlns:a16="http://schemas.microsoft.com/office/drawing/2014/main" xmlns="" val="1990184883"/>
                  </a:ext>
                </a:extLst>
              </a:tr>
              <a:tr h="126723">
                <a:tc>
                  <a:txBody>
                    <a:bodyPr/>
                    <a:lstStyle/>
                    <a:p>
                      <a:pPr algn="l" fontAlgn="b"/>
                      <a:r>
                        <a:rPr lang="en-US" sz="900" b="0" i="0" u="none" strike="noStrike" dirty="0" err="1">
                          <a:solidFill>
                            <a:srgbClr val="000000"/>
                          </a:solidFill>
                          <a:effectLst/>
                          <a:latin typeface="Calibri" panose="020F0502020204030204" pitchFamily="34" charset="0"/>
                        </a:rPr>
                        <a:t>chinaford</a:t>
                      </a:r>
                      <a:r>
                        <a:rPr lang="en-US" sz="900" b="0" i="0" u="none" strike="noStrike" dirty="0">
                          <a:solidFill>
                            <a:srgbClr val="000000"/>
                          </a:solidFill>
                          <a:effectLst/>
                          <a:latin typeface="Calibri" panose="020F0502020204030204" pitchFamily="34" charset="0"/>
                        </a:rPr>
                        <a:t>(</a:t>
                      </a:r>
                      <a:r>
                        <a:rPr lang="zh-TW" altLang="en-US" sz="900" b="0" i="0" u="none" strike="noStrike" dirty="0">
                          <a:solidFill>
                            <a:srgbClr val="000000"/>
                          </a:solidFill>
                          <a:effectLst/>
                          <a:latin typeface="Calibri" panose="020F0502020204030204" pitchFamily="34" charset="0"/>
                        </a:rPr>
                        <a:t>福特汽车</a:t>
                      </a:r>
                      <a:r>
                        <a:rPr lang="en-US" altLang="zh-TW" sz="900" b="0" i="0" u="none" strike="noStrike" dirty="0">
                          <a:solidFill>
                            <a:srgbClr val="000000"/>
                          </a:solidFill>
                          <a:effectLst/>
                          <a:latin typeface="Calibri" panose="020F0502020204030204" pitchFamily="34" charset="0"/>
                        </a:rPr>
                        <a:t>(</a:t>
                      </a:r>
                      <a:r>
                        <a:rPr lang="zh-TW" altLang="en-US" sz="900" b="0" i="0" u="none" strike="noStrike" dirty="0">
                          <a:solidFill>
                            <a:srgbClr val="000000"/>
                          </a:solidFill>
                          <a:effectLst/>
                          <a:latin typeface="Calibri" panose="020F0502020204030204" pitchFamily="34" charset="0"/>
                        </a:rPr>
                        <a:t>中国</a:t>
                      </a:r>
                      <a:r>
                        <a:rPr lang="en-US" altLang="zh-TW" sz="900" b="0" i="0" u="none" strike="noStrike" dirty="0">
                          <a:solidFill>
                            <a:srgbClr val="000000"/>
                          </a:solidFill>
                          <a:effectLst/>
                          <a:latin typeface="Calibri" panose="020F0502020204030204" pitchFamily="34" charset="0"/>
                        </a:rPr>
                        <a:t>)</a:t>
                      </a:r>
                      <a:r>
                        <a:rPr lang="zh-TW" altLang="en-US" sz="900" b="0" i="0" u="none" strike="noStrike" dirty="0">
                          <a:solidFill>
                            <a:srgbClr val="000000"/>
                          </a:solidFill>
                          <a:effectLst/>
                          <a:latin typeface="Calibri" panose="020F0502020204030204" pitchFamily="34" charset="0"/>
                        </a:rPr>
                        <a:t>有限公司</a:t>
                      </a:r>
                      <a:r>
                        <a:rPr lang="en-US" altLang="zh-TW" sz="900" b="0" i="0" u="none" strike="noStrike" dirty="0">
                          <a:solidFill>
                            <a:srgbClr val="000000"/>
                          </a:solidFill>
                          <a:effectLst/>
                          <a:latin typeface="Calibri" panose="020F0502020204030204" pitchFamily="34" charset="0"/>
                        </a:rPr>
                        <a:t>)</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$849,959</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$1,581,609</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186.08%</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8696B"/>
                    </a:solidFill>
                  </a:tcPr>
                </a:tc>
                <a:extLst>
                  <a:ext uri="{0D108BD9-81ED-4DB2-BD59-A6C34878D82A}">
                    <a16:rowId xmlns:a16="http://schemas.microsoft.com/office/drawing/2014/main" xmlns="" val="2260752363"/>
                  </a:ext>
                </a:extLst>
              </a:tr>
              <a:tr h="126723">
                <a:tc>
                  <a:txBody>
                    <a:bodyPr/>
                    <a:lstStyle/>
                    <a:p>
                      <a:pPr algn="l" fontAlgn="b"/>
                      <a:r>
                        <a:rPr lang="en-US" sz="900" b="0" i="0" u="none" strike="noStrike" dirty="0" err="1">
                          <a:solidFill>
                            <a:srgbClr val="000000"/>
                          </a:solidFill>
                          <a:effectLst/>
                          <a:latin typeface="Calibri" panose="020F0502020204030204" pitchFamily="34" charset="0"/>
                        </a:rPr>
                        <a:t>qoros</a:t>
                      </a:r>
                      <a:r>
                        <a:rPr lang="en-US" sz="900" b="0" i="0" u="none" strike="noStrike" dirty="0">
                          <a:solidFill>
                            <a:srgbClr val="000000"/>
                          </a:solidFill>
                          <a:effectLst/>
                          <a:latin typeface="Calibri" panose="020F0502020204030204" pitchFamily="34" charset="0"/>
                        </a:rPr>
                        <a:t>(</a:t>
                      </a:r>
                      <a:r>
                        <a:rPr lang="zh-TW" altLang="en-US" sz="900" b="0" i="0" u="none" strike="noStrike" dirty="0">
                          <a:solidFill>
                            <a:srgbClr val="000000"/>
                          </a:solidFill>
                          <a:effectLst/>
                          <a:latin typeface="Calibri" panose="020F0502020204030204" pitchFamily="34" charset="0"/>
                        </a:rPr>
                        <a:t>观致汽车有限公司</a:t>
                      </a:r>
                      <a:r>
                        <a:rPr lang="en-US" altLang="zh-TW" sz="900" b="0" i="0" u="none" strike="noStrike" dirty="0">
                          <a:solidFill>
                            <a:srgbClr val="000000"/>
                          </a:solidFill>
                          <a:effectLst/>
                          <a:latin typeface="Calibri" panose="020F0502020204030204" pitchFamily="34" charset="0"/>
                        </a:rPr>
                        <a:t>)</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$277,598</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$466,766</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168.14%</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A7D6F"/>
                    </a:solidFill>
                  </a:tcPr>
                </a:tc>
                <a:extLst>
                  <a:ext uri="{0D108BD9-81ED-4DB2-BD59-A6C34878D82A}">
                    <a16:rowId xmlns:a16="http://schemas.microsoft.com/office/drawing/2014/main" xmlns="" val="3856820718"/>
                  </a:ext>
                </a:extLst>
              </a:tr>
              <a:tr h="126723">
                <a:tc>
                  <a:txBody>
                    <a:bodyPr/>
                    <a:lstStyle/>
                    <a:p>
                      <a:pPr algn="l" fontAlgn="b"/>
                      <a:r>
                        <a:rPr lang="en-US" altLang="zh-CN" sz="900" b="0" i="0" u="none" strike="noStrike" dirty="0" err="1">
                          <a:solidFill>
                            <a:srgbClr val="000000"/>
                          </a:solidFill>
                          <a:effectLst/>
                          <a:latin typeface="Calibri" panose="020F0502020204030204" pitchFamily="34" charset="0"/>
                        </a:rPr>
                        <a:t>loreal</a:t>
                      </a:r>
                      <a:r>
                        <a:rPr lang="en-US" altLang="zh-CN" sz="900" b="0" i="0" u="none" strike="noStrike" dirty="0">
                          <a:solidFill>
                            <a:srgbClr val="000000"/>
                          </a:solidFill>
                          <a:effectLst/>
                          <a:latin typeface="Calibri" panose="020F0502020204030204" pitchFamily="34" charset="0"/>
                        </a:rPr>
                        <a:t>(</a:t>
                      </a:r>
                      <a:r>
                        <a:rPr lang="zh-CN" altLang="en-US" sz="900" b="0" i="0" u="none" strike="noStrike" dirty="0">
                          <a:solidFill>
                            <a:srgbClr val="000000"/>
                          </a:solidFill>
                          <a:effectLst/>
                          <a:latin typeface="Calibri" panose="020F0502020204030204" pitchFamily="34" charset="0"/>
                        </a:rPr>
                        <a:t>欧莱雅（中国）有限公司</a:t>
                      </a:r>
                      <a:r>
                        <a:rPr lang="en-US" altLang="zh-CN" sz="900" b="0" i="0" u="none" strike="noStrike" dirty="0">
                          <a:solidFill>
                            <a:srgbClr val="000000"/>
                          </a:solidFill>
                          <a:effectLst/>
                          <a:latin typeface="Calibri" panose="020F0502020204030204" pitchFamily="34" charset="0"/>
                        </a:rPr>
                        <a:t>)</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$104,930</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$162,959</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155.30%</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A8B72"/>
                    </a:solidFill>
                  </a:tcPr>
                </a:tc>
                <a:extLst>
                  <a:ext uri="{0D108BD9-81ED-4DB2-BD59-A6C34878D82A}">
                    <a16:rowId xmlns:a16="http://schemas.microsoft.com/office/drawing/2014/main" xmlns="" val="1398000310"/>
                  </a:ext>
                </a:extLst>
              </a:tr>
              <a:tr h="126723">
                <a:tc>
                  <a:txBody>
                    <a:bodyPr/>
                    <a:lstStyle/>
                    <a:p>
                      <a:pPr algn="l" fontAlgn="b"/>
                      <a:r>
                        <a:rPr lang="en-US" altLang="zh-CN" sz="900" b="0" i="0" u="none" strike="noStrike" dirty="0" err="1">
                          <a:solidFill>
                            <a:srgbClr val="000000"/>
                          </a:solidFill>
                          <a:effectLst/>
                          <a:latin typeface="Calibri" panose="020F0502020204030204" pitchFamily="34" charset="0"/>
                        </a:rPr>
                        <a:t>mengniu</a:t>
                      </a:r>
                      <a:r>
                        <a:rPr lang="en-US" altLang="zh-CN" sz="900" b="0" i="0" u="none" strike="noStrike" dirty="0">
                          <a:solidFill>
                            <a:srgbClr val="000000"/>
                          </a:solidFill>
                          <a:effectLst/>
                          <a:latin typeface="Calibri" panose="020F0502020204030204" pitchFamily="34" charset="0"/>
                        </a:rPr>
                        <a:t>(</a:t>
                      </a:r>
                      <a:r>
                        <a:rPr lang="zh-CN" altLang="en-US" sz="900" b="0" i="0" u="none" strike="noStrike" dirty="0">
                          <a:solidFill>
                            <a:srgbClr val="000000"/>
                          </a:solidFill>
                          <a:effectLst/>
                          <a:latin typeface="Calibri" panose="020F0502020204030204" pitchFamily="34" charset="0"/>
                        </a:rPr>
                        <a:t>内蒙古蒙牛乳业（集团）股份有限公司</a:t>
                      </a:r>
                      <a:r>
                        <a:rPr lang="en-US" altLang="zh-CN" sz="900" b="0" i="0" u="none" strike="noStrike" dirty="0">
                          <a:solidFill>
                            <a:srgbClr val="000000"/>
                          </a:solidFill>
                          <a:effectLst/>
                          <a:latin typeface="Calibri" panose="020F0502020204030204" pitchFamily="34" charset="0"/>
                        </a:rPr>
                        <a:t>)</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$554,646</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$786,413</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141.79%</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B9975"/>
                    </a:solidFill>
                  </a:tcPr>
                </a:tc>
                <a:extLst>
                  <a:ext uri="{0D108BD9-81ED-4DB2-BD59-A6C34878D82A}">
                    <a16:rowId xmlns:a16="http://schemas.microsoft.com/office/drawing/2014/main" xmlns="" val="962098471"/>
                  </a:ext>
                </a:extLst>
              </a:tr>
              <a:tr h="126723">
                <a:tc>
                  <a:txBody>
                    <a:bodyPr/>
                    <a:lstStyle/>
                    <a:p>
                      <a:pPr algn="l" fontAlgn="b"/>
                      <a:r>
                        <a:rPr lang="en-US" altLang="zh-CN" sz="900" b="0" i="0" u="none" strike="noStrike" dirty="0" err="1">
                          <a:solidFill>
                            <a:srgbClr val="000000"/>
                          </a:solidFill>
                          <a:effectLst/>
                          <a:latin typeface="Calibri" panose="020F0502020204030204" pitchFamily="34" charset="0"/>
                        </a:rPr>
                        <a:t>gmw</a:t>
                      </a:r>
                      <a:r>
                        <a:rPr lang="en-US" altLang="zh-CN" sz="900" b="0" i="0" u="none" strike="noStrike" dirty="0">
                          <a:solidFill>
                            <a:srgbClr val="000000"/>
                          </a:solidFill>
                          <a:effectLst/>
                          <a:latin typeface="Calibri" panose="020F0502020204030204" pitchFamily="34" charset="0"/>
                        </a:rPr>
                        <a:t>(</a:t>
                      </a:r>
                      <a:r>
                        <a:rPr lang="zh-CN" altLang="en-US" sz="900" b="0" i="0" u="none" strike="noStrike" dirty="0">
                          <a:solidFill>
                            <a:srgbClr val="000000"/>
                          </a:solidFill>
                          <a:effectLst/>
                          <a:latin typeface="Calibri" panose="020F0502020204030204" pitchFamily="34" charset="0"/>
                        </a:rPr>
                        <a:t>光明云（天津）科技有限公司（光明日报社 光明网迁移项目）</a:t>
                      </a:r>
                      <a:r>
                        <a:rPr lang="en-US" altLang="zh-CN" sz="900" b="0" i="0" u="none" strike="noStrike" dirty="0">
                          <a:solidFill>
                            <a:srgbClr val="000000"/>
                          </a:solidFill>
                          <a:effectLst/>
                          <a:latin typeface="Calibri" panose="020F0502020204030204" pitchFamily="34" charset="0"/>
                        </a:rPr>
                        <a:t>)</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$103,192</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$116,019</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112.43%</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DB97B"/>
                    </a:solidFill>
                  </a:tcPr>
                </a:tc>
                <a:extLst>
                  <a:ext uri="{0D108BD9-81ED-4DB2-BD59-A6C34878D82A}">
                    <a16:rowId xmlns:a16="http://schemas.microsoft.com/office/drawing/2014/main" xmlns="" val="2279740457"/>
                  </a:ext>
                </a:extLst>
              </a:tr>
              <a:tr h="126723">
                <a:tc>
                  <a:txBody>
                    <a:bodyPr/>
                    <a:lstStyle/>
                    <a:p>
                      <a:pPr algn="l" fontAlgn="b"/>
                      <a:r>
                        <a:rPr lang="en-US" altLang="zh-CN" sz="900" b="0" i="0" u="none" strike="noStrike" dirty="0">
                          <a:solidFill>
                            <a:srgbClr val="000000"/>
                          </a:solidFill>
                          <a:effectLst/>
                          <a:latin typeface="Calibri" panose="020F0502020204030204" pitchFamily="34" charset="0"/>
                        </a:rPr>
                        <a:t>coke(</a:t>
                      </a:r>
                      <a:r>
                        <a:rPr lang="zh-CN" altLang="en-US" sz="900" b="0" i="0" u="none" strike="noStrike" dirty="0">
                          <a:solidFill>
                            <a:srgbClr val="000000"/>
                          </a:solidFill>
                          <a:effectLst/>
                          <a:latin typeface="Calibri" panose="020F0502020204030204" pitchFamily="34" charset="0"/>
                        </a:rPr>
                        <a:t>可口可乐饮料（上海）有限公司</a:t>
                      </a:r>
                      <a:r>
                        <a:rPr lang="en-US" altLang="zh-CN" sz="900" b="0" i="0" u="none" strike="noStrike" dirty="0">
                          <a:solidFill>
                            <a:srgbClr val="000000"/>
                          </a:solidFill>
                          <a:effectLst/>
                          <a:latin typeface="Calibri" panose="020F0502020204030204" pitchFamily="34" charset="0"/>
                        </a:rPr>
                        <a:t>)</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$592,635</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$576,145</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97.22%</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EC97E"/>
                    </a:solidFill>
                  </a:tcPr>
                </a:tc>
                <a:extLst>
                  <a:ext uri="{0D108BD9-81ED-4DB2-BD59-A6C34878D82A}">
                    <a16:rowId xmlns:a16="http://schemas.microsoft.com/office/drawing/2014/main" xmlns="" val="2442188722"/>
                  </a:ext>
                </a:extLst>
              </a:tr>
              <a:tr h="126723">
                <a:tc>
                  <a:txBody>
                    <a:bodyPr/>
                    <a:lstStyle/>
                    <a:p>
                      <a:pPr algn="l" fontAlgn="b"/>
                      <a:r>
                        <a:rPr lang="en-US" sz="900" b="0" i="0" u="none" strike="noStrike" dirty="0" err="1">
                          <a:solidFill>
                            <a:srgbClr val="000000"/>
                          </a:solidFill>
                          <a:effectLst/>
                          <a:latin typeface="Calibri" panose="020F0502020204030204" pitchFamily="34" charset="0"/>
                        </a:rPr>
                        <a:t>bestv</a:t>
                      </a:r>
                      <a:r>
                        <a:rPr lang="en-US" sz="900" b="0" i="0" u="none" strike="noStrike" dirty="0">
                          <a:solidFill>
                            <a:srgbClr val="000000"/>
                          </a:solidFill>
                          <a:effectLst/>
                          <a:latin typeface="Calibri" panose="020F0502020204030204" pitchFamily="34" charset="0"/>
                        </a:rPr>
                        <a:t>(</a:t>
                      </a:r>
                      <a:r>
                        <a:rPr lang="zh-TW" altLang="en-US" sz="900" b="0" i="0" u="none" strike="noStrike" dirty="0">
                          <a:solidFill>
                            <a:srgbClr val="000000"/>
                          </a:solidFill>
                          <a:effectLst/>
                          <a:latin typeface="Calibri" panose="020F0502020204030204" pitchFamily="34" charset="0"/>
                        </a:rPr>
                        <a:t>上海东方明珠新媒体股份有限公司</a:t>
                      </a:r>
                      <a:r>
                        <a:rPr lang="en-US" altLang="zh-TW" sz="900" b="0" i="0" u="none" strike="noStrike" dirty="0">
                          <a:solidFill>
                            <a:srgbClr val="000000"/>
                          </a:solidFill>
                          <a:effectLst/>
                          <a:latin typeface="Calibri" panose="020F0502020204030204" pitchFamily="34" charset="0"/>
                        </a:rPr>
                        <a:t>)</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$268,267</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$255,608</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95.28%</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ECB7E"/>
                    </a:solidFill>
                  </a:tcPr>
                </a:tc>
                <a:extLst>
                  <a:ext uri="{0D108BD9-81ED-4DB2-BD59-A6C34878D82A}">
                    <a16:rowId xmlns:a16="http://schemas.microsoft.com/office/drawing/2014/main" xmlns="" val="367873762"/>
                  </a:ext>
                </a:extLst>
              </a:tr>
              <a:tr h="126723">
                <a:tc>
                  <a:txBody>
                    <a:bodyPr/>
                    <a:lstStyle/>
                    <a:p>
                      <a:pPr algn="l" fontAlgn="b"/>
                      <a:r>
                        <a:rPr lang="en-US" sz="900" b="0" i="0" u="none" strike="noStrike">
                          <a:solidFill>
                            <a:srgbClr val="000000"/>
                          </a:solidFill>
                          <a:effectLst/>
                          <a:latin typeface="Calibri" panose="020F0502020204030204" pitchFamily="34" charset="0"/>
                        </a:rPr>
                        <a:t>samsung(</a:t>
                      </a:r>
                      <a:r>
                        <a:rPr lang="zh-TW" altLang="en-US" sz="900" b="0" i="0" u="none" strike="noStrike">
                          <a:solidFill>
                            <a:srgbClr val="000000"/>
                          </a:solidFill>
                          <a:effectLst/>
                          <a:latin typeface="Calibri" panose="020F0502020204030204" pitchFamily="34" charset="0"/>
                        </a:rPr>
                        <a:t>北京三星通信技术研究有限公司</a:t>
                      </a:r>
                      <a:r>
                        <a:rPr lang="en-US" altLang="zh-TW" sz="900" b="0" i="0" u="none" strike="noStrike">
                          <a:solidFill>
                            <a:srgbClr val="000000"/>
                          </a:solidFill>
                          <a:effectLst/>
                          <a:latin typeface="Calibri" panose="020F0502020204030204" pitchFamily="34" charset="0"/>
                        </a:rPr>
                        <a:t>)</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$501,469</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$460,862</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91.90%</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ECF7F"/>
                    </a:solidFill>
                  </a:tcPr>
                </a:tc>
                <a:extLst>
                  <a:ext uri="{0D108BD9-81ED-4DB2-BD59-A6C34878D82A}">
                    <a16:rowId xmlns:a16="http://schemas.microsoft.com/office/drawing/2014/main" xmlns="" val="4066419599"/>
                  </a:ext>
                </a:extLst>
              </a:tr>
              <a:tr h="126723">
                <a:tc>
                  <a:txBody>
                    <a:bodyPr/>
                    <a:lstStyle/>
                    <a:p>
                      <a:pPr algn="l" fontAlgn="b"/>
                      <a:r>
                        <a:rPr lang="en-US" sz="900" b="0" i="0" u="none" strike="noStrike">
                          <a:solidFill>
                            <a:srgbClr val="000000"/>
                          </a:solidFill>
                          <a:effectLst/>
                          <a:latin typeface="Calibri" panose="020F0502020204030204" pitchFamily="34" charset="0"/>
                        </a:rPr>
                        <a:t>honeywell(Honeywell (China) Co., Ltd)</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$134,268</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$116,567</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Calibri" panose="020F0502020204030204" pitchFamily="34" charset="0"/>
                        </a:rPr>
                        <a:t>86.82%</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ED480"/>
                    </a:solidFill>
                  </a:tcPr>
                </a:tc>
                <a:extLst>
                  <a:ext uri="{0D108BD9-81ED-4DB2-BD59-A6C34878D82A}">
                    <a16:rowId xmlns:a16="http://schemas.microsoft.com/office/drawing/2014/main" xmlns="" val="3247537425"/>
                  </a:ext>
                </a:extLst>
              </a:tr>
              <a:tr h="126723">
                <a:tc>
                  <a:txBody>
                    <a:bodyPr/>
                    <a:lstStyle/>
                    <a:p>
                      <a:pPr algn="l" fontAlgn="b"/>
                      <a:r>
                        <a:rPr lang="en-US" sz="900" b="0" i="0" u="none" strike="noStrike">
                          <a:solidFill>
                            <a:srgbClr val="000000"/>
                          </a:solidFill>
                          <a:effectLst/>
                          <a:latin typeface="Calibri" panose="020F0502020204030204" pitchFamily="34" charset="0"/>
                        </a:rPr>
                        <a:t>pactera(</a:t>
                      </a:r>
                      <a:r>
                        <a:rPr lang="zh-TW" altLang="en-US" sz="900" b="0" i="0" u="none" strike="noStrike">
                          <a:solidFill>
                            <a:srgbClr val="000000"/>
                          </a:solidFill>
                          <a:effectLst/>
                          <a:latin typeface="Calibri" panose="020F0502020204030204" pitchFamily="34" charset="0"/>
                        </a:rPr>
                        <a:t>文思海辉技术有限公司</a:t>
                      </a:r>
                      <a:r>
                        <a:rPr lang="en-US" altLang="zh-TW" sz="900" b="0" i="0" u="none" strike="noStrike">
                          <a:solidFill>
                            <a:srgbClr val="000000"/>
                          </a:solidFill>
                          <a:effectLst/>
                          <a:latin typeface="Calibri" panose="020F0502020204030204" pitchFamily="34" charset="0"/>
                        </a:rPr>
                        <a:t>)</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$903,188</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$757,120</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Calibri" panose="020F0502020204030204" pitchFamily="34" charset="0"/>
                        </a:rPr>
                        <a:t>83.83%</a:t>
                      </a:r>
                    </a:p>
                  </a:txBody>
                  <a:tcPr marL="3933" marR="3933" marT="3933" marB="0" anchor="b">
                    <a:lnL w="6350" cap="flat" cmpd="sng" algn="ctr">
                      <a:solidFill>
                        <a:srgbClr val="9BC2E6"/>
                      </a:solidFill>
                      <a:prstDash val="solid"/>
                      <a:round/>
                      <a:headEnd type="none" w="med" len="med"/>
                      <a:tailEnd type="none" w="med" len="med"/>
                    </a:lnL>
                    <a:lnR w="6350" cap="flat" cmpd="sng" algn="ctr">
                      <a:solidFill>
                        <a:srgbClr val="9BC2E6"/>
                      </a:solidFill>
                      <a:prstDash val="solid"/>
                      <a:round/>
                      <a:headEnd type="none" w="med" len="med"/>
                      <a:tailEnd type="none" w="med" len="med"/>
                    </a:lnR>
                    <a:lnT w="6350" cap="flat" cmpd="sng" algn="ctr">
                      <a:solidFill>
                        <a:srgbClr val="9BC2E6"/>
                      </a:solidFill>
                      <a:prstDash val="solid"/>
                      <a:round/>
                      <a:headEnd type="none" w="med" len="med"/>
                      <a:tailEnd type="none" w="med" len="med"/>
                    </a:lnT>
                    <a:lnB w="6350" cap="flat" cmpd="sng" algn="ctr">
                      <a:solidFill>
                        <a:srgbClr val="9BC2E6"/>
                      </a:solidFill>
                      <a:prstDash val="solid"/>
                      <a:round/>
                      <a:headEnd type="none" w="med" len="med"/>
                      <a:tailEnd type="none" w="med" len="med"/>
                    </a:lnB>
                    <a:solidFill>
                      <a:srgbClr val="FED781"/>
                    </a:solidFill>
                  </a:tcPr>
                </a:tc>
                <a:extLst>
                  <a:ext uri="{0D108BD9-81ED-4DB2-BD59-A6C34878D82A}">
                    <a16:rowId xmlns:a16="http://schemas.microsoft.com/office/drawing/2014/main" xmlns="" val="2699881818"/>
                  </a:ext>
                </a:extLst>
              </a:tr>
            </a:tbl>
          </a:graphicData>
        </a:graphic>
      </p:graphicFrame>
      <p:sp>
        <p:nvSpPr>
          <p:cNvPr id="52" name="Oval 51"/>
          <p:cNvSpPr/>
          <p:nvPr/>
        </p:nvSpPr>
        <p:spPr bwMode="auto">
          <a:xfrm>
            <a:off x="2090480" y="1969626"/>
            <a:ext cx="2406377" cy="542280"/>
          </a:xfrm>
          <a:prstGeom prst="ellipse">
            <a:avLst/>
          </a:prstGeom>
          <a:noFill/>
          <a:ln w="28575">
            <a:solidFill>
              <a:srgbClr val="FF000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10696403" y="2756579"/>
            <a:ext cx="1521376" cy="542280"/>
          </a:xfrm>
          <a:prstGeom prst="ellipse">
            <a:avLst/>
          </a:prstGeom>
          <a:noFill/>
          <a:ln w="28575">
            <a:solidFill>
              <a:srgbClr val="FF000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10940538" y="5131425"/>
            <a:ext cx="1102147" cy="874354"/>
          </a:xfrm>
          <a:prstGeom prst="ellipse">
            <a:avLst/>
          </a:prstGeom>
          <a:noFill/>
          <a:ln w="28575">
            <a:solidFill>
              <a:srgbClr val="FF000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2"/>
          <a:stretch>
            <a:fillRect/>
          </a:stretch>
        </p:blipFill>
        <p:spPr>
          <a:xfrm>
            <a:off x="426318" y="3306356"/>
            <a:ext cx="5337256" cy="2825357"/>
          </a:xfrm>
          <a:prstGeom prst="rect">
            <a:avLst/>
          </a:prstGeom>
        </p:spPr>
      </p:pic>
    </p:spTree>
    <p:extLst>
      <p:ext uri="{BB962C8B-B14F-4D97-AF65-F5344CB8AC3E}">
        <p14:creationId xmlns:p14="http://schemas.microsoft.com/office/powerpoint/2010/main" val="169727619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64964"/>
            <a:ext cx="11627191" cy="1097302"/>
          </a:xfrm>
        </p:spPr>
        <p:txBody>
          <a:bodyPr/>
          <a:lstStyle/>
          <a:p>
            <a:r>
              <a:rPr lang="en-US" dirty="0" smtClean="0"/>
              <a:t>HMC Utilized Revenue At-A-Glance</a:t>
            </a:r>
            <a:endParaRPr lang="en-US" dirty="0"/>
          </a:p>
        </p:txBody>
      </p:sp>
      <p:pic>
        <p:nvPicPr>
          <p:cNvPr id="5" name="Picture 4"/>
          <p:cNvPicPr>
            <a:picLocks noChangeAspect="1"/>
          </p:cNvPicPr>
          <p:nvPr/>
        </p:nvPicPr>
        <p:blipFill>
          <a:blip r:embed="rId2"/>
          <a:stretch>
            <a:fillRect/>
          </a:stretch>
        </p:blipFill>
        <p:spPr>
          <a:xfrm>
            <a:off x="204825" y="1108286"/>
            <a:ext cx="12113971" cy="5804578"/>
          </a:xfrm>
          <a:prstGeom prst="rect">
            <a:avLst/>
          </a:prstGeom>
        </p:spPr>
      </p:pic>
      <p:sp>
        <p:nvSpPr>
          <p:cNvPr id="7" name="Rounded Rectangle 6"/>
          <p:cNvSpPr/>
          <p:nvPr/>
        </p:nvSpPr>
        <p:spPr bwMode="auto">
          <a:xfrm>
            <a:off x="63071" y="3160166"/>
            <a:ext cx="8020225" cy="153620"/>
          </a:xfrm>
          <a:prstGeom prst="round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7"/>
          <p:cNvSpPr/>
          <p:nvPr/>
        </p:nvSpPr>
        <p:spPr bwMode="auto">
          <a:xfrm>
            <a:off x="63070" y="5814364"/>
            <a:ext cx="8020225" cy="153620"/>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8"/>
          <p:cNvSpPr/>
          <p:nvPr/>
        </p:nvSpPr>
        <p:spPr bwMode="auto">
          <a:xfrm>
            <a:off x="63070" y="2879749"/>
            <a:ext cx="8020225" cy="153620"/>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p:cNvSpPr/>
          <p:nvPr/>
        </p:nvSpPr>
        <p:spPr bwMode="auto">
          <a:xfrm>
            <a:off x="63070" y="4756098"/>
            <a:ext cx="8020225" cy="153620"/>
          </a:xfrm>
          <a:prstGeom prst="round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ounded Rectangle 10"/>
          <p:cNvSpPr/>
          <p:nvPr/>
        </p:nvSpPr>
        <p:spPr bwMode="auto">
          <a:xfrm>
            <a:off x="63070" y="5151728"/>
            <a:ext cx="8020225" cy="153620"/>
          </a:xfrm>
          <a:prstGeom prst="round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6711" y="2846642"/>
            <a:ext cx="281317" cy="2174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smtClean="0">
                <a:gradFill>
                  <a:gsLst>
                    <a:gs pos="0">
                      <a:srgbClr val="FFFFFF"/>
                    </a:gs>
                    <a:gs pos="100000">
                      <a:srgbClr val="FFFFFF"/>
                    </a:gs>
                  </a:gsLst>
                  <a:lin ang="5400000" scaled="0"/>
                </a:gradFill>
                <a:ea typeface="Segoe UI" pitchFamily="34" charset="0"/>
                <a:cs typeface="Segoe UI" pitchFamily="34" charset="0"/>
              </a:rPr>
              <a:t>1</a:t>
            </a:r>
            <a:endParaRPr lang="en-US" sz="1100" b="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p:nvSpPr>
        <p:spPr bwMode="auto">
          <a:xfrm>
            <a:off x="-6712" y="5782446"/>
            <a:ext cx="281317" cy="2174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4" name="Oval 13"/>
          <p:cNvSpPr/>
          <p:nvPr/>
        </p:nvSpPr>
        <p:spPr bwMode="auto">
          <a:xfrm>
            <a:off x="0" y="3116852"/>
            <a:ext cx="281317" cy="2174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15" name="Oval 14"/>
          <p:cNvSpPr/>
          <p:nvPr/>
        </p:nvSpPr>
        <p:spPr bwMode="auto">
          <a:xfrm>
            <a:off x="-20867" y="5143330"/>
            <a:ext cx="281317" cy="2174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smtClean="0">
                <a:gradFill>
                  <a:gsLst>
                    <a:gs pos="0">
                      <a:srgbClr val="FFFFFF"/>
                    </a:gs>
                    <a:gs pos="100000">
                      <a:srgbClr val="FFFFFF"/>
                    </a:gs>
                  </a:gsLst>
                  <a:lin ang="5400000" scaled="0"/>
                </a:gradFill>
                <a:ea typeface="Segoe UI" pitchFamily="34" charset="0"/>
                <a:cs typeface="Segoe UI" pitchFamily="34" charset="0"/>
              </a:rPr>
              <a:t>4</a:t>
            </a:r>
          </a:p>
        </p:txBody>
      </p:sp>
      <p:sp>
        <p:nvSpPr>
          <p:cNvPr id="16" name="Oval 15"/>
          <p:cNvSpPr/>
          <p:nvPr/>
        </p:nvSpPr>
        <p:spPr bwMode="auto">
          <a:xfrm>
            <a:off x="-20868" y="4700342"/>
            <a:ext cx="281317" cy="2174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smtClean="0">
                <a:gradFill>
                  <a:gsLst>
                    <a:gs pos="0">
                      <a:srgbClr val="FFFFFF"/>
                    </a:gs>
                    <a:gs pos="100000">
                      <a:srgbClr val="FFFFFF"/>
                    </a:gs>
                  </a:gsLst>
                  <a:lin ang="5400000" scaled="0"/>
                </a:gradFill>
                <a:ea typeface="Segoe UI" pitchFamily="34" charset="0"/>
                <a:cs typeface="Segoe UI" pitchFamily="34" charset="0"/>
              </a:rPr>
              <a:t>5</a:t>
            </a:r>
          </a:p>
        </p:txBody>
      </p:sp>
      <p:sp>
        <p:nvSpPr>
          <p:cNvPr id="17" name="Rounded Rectangle 16"/>
          <p:cNvSpPr/>
          <p:nvPr/>
        </p:nvSpPr>
        <p:spPr bwMode="auto">
          <a:xfrm>
            <a:off x="63069" y="4607573"/>
            <a:ext cx="8020225" cy="153620"/>
          </a:xfrm>
          <a:prstGeom prst="round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ounded Rectangle 17"/>
          <p:cNvSpPr/>
          <p:nvPr/>
        </p:nvSpPr>
        <p:spPr bwMode="auto">
          <a:xfrm>
            <a:off x="63069" y="4227030"/>
            <a:ext cx="8020225" cy="153620"/>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20868" y="4500591"/>
            <a:ext cx="281317" cy="2174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smtClean="0">
                <a:gradFill>
                  <a:gsLst>
                    <a:gs pos="0">
                      <a:srgbClr val="FFFFFF"/>
                    </a:gs>
                    <a:gs pos="100000">
                      <a:srgbClr val="FFFFFF"/>
                    </a:gs>
                  </a:gsLst>
                  <a:lin ang="5400000" scaled="0"/>
                </a:gradFill>
                <a:ea typeface="Segoe UI" pitchFamily="34" charset="0"/>
                <a:cs typeface="Segoe UI" pitchFamily="34" charset="0"/>
              </a:rPr>
              <a:t>6</a:t>
            </a:r>
          </a:p>
        </p:txBody>
      </p:sp>
      <p:sp>
        <p:nvSpPr>
          <p:cNvPr id="20" name="Oval 19"/>
          <p:cNvSpPr/>
          <p:nvPr/>
        </p:nvSpPr>
        <p:spPr bwMode="auto">
          <a:xfrm>
            <a:off x="-20869" y="4208873"/>
            <a:ext cx="281317" cy="21745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smtClean="0">
                <a:gradFill>
                  <a:gsLst>
                    <a:gs pos="0">
                      <a:srgbClr val="FFFFFF"/>
                    </a:gs>
                    <a:gs pos="100000">
                      <a:srgbClr val="FFFFFF"/>
                    </a:gs>
                  </a:gsLst>
                  <a:lin ang="5400000" scaled="0"/>
                </a:gradFill>
                <a:ea typeface="Segoe UI" pitchFamily="34" charset="0"/>
                <a:cs typeface="Segoe UI" pitchFamily="34" charset="0"/>
              </a:rPr>
              <a:t>7</a:t>
            </a:r>
          </a:p>
        </p:txBody>
      </p:sp>
    </p:spTree>
    <p:extLst>
      <p:ext uri="{BB962C8B-B14F-4D97-AF65-F5344CB8AC3E}">
        <p14:creationId xmlns:p14="http://schemas.microsoft.com/office/powerpoint/2010/main" val="85376631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64964"/>
            <a:ext cx="11458942" cy="1097302"/>
          </a:xfrm>
        </p:spPr>
        <p:txBody>
          <a:bodyPr/>
          <a:lstStyle/>
          <a:p>
            <a:r>
              <a:rPr lang="en-US" dirty="0" smtClean="0"/>
              <a:t>HMC Utilized </a:t>
            </a:r>
            <a:r>
              <a:rPr lang="en-US" dirty="0"/>
              <a:t>Revenue At-A-Glance</a:t>
            </a:r>
          </a:p>
        </p:txBody>
      </p:sp>
      <p:sp>
        <p:nvSpPr>
          <p:cNvPr id="4" name="Rectangle 3"/>
          <p:cNvSpPr/>
          <p:nvPr/>
        </p:nvSpPr>
        <p:spPr bwMode="auto">
          <a:xfrm>
            <a:off x="475487" y="1106241"/>
            <a:ext cx="11521440" cy="1262897"/>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1400" b="1" dirty="0"/>
              <a:t>Ford</a:t>
            </a:r>
            <a:r>
              <a:rPr lang="en-US" sz="1400" b="1" dirty="0" smtClean="0"/>
              <a:t>: (-10.91%)</a:t>
            </a:r>
            <a:endParaRPr lang="en-US" sz="1400" dirty="0"/>
          </a:p>
          <a:p>
            <a:r>
              <a:rPr lang="en-US" sz="1400" dirty="0"/>
              <a:t>For Ford, it is due to storage transaction utilization drop in around one week at Sep. </a:t>
            </a:r>
            <a:r>
              <a:rPr lang="en-US" sz="1400" dirty="0" smtClean="0"/>
              <a:t/>
            </a:r>
            <a:br>
              <a:rPr lang="en-US" sz="1400" dirty="0" smtClean="0"/>
            </a:br>
            <a:r>
              <a:rPr lang="en-US" sz="1400" dirty="0" smtClean="0"/>
              <a:t>Other </a:t>
            </a:r>
            <a:r>
              <a:rPr lang="en-US" sz="1400" dirty="0"/>
              <a:t>workloads are healthy. The high consumption comes from the high transactions </a:t>
            </a:r>
            <a:r>
              <a:rPr lang="en-US" sz="1400" dirty="0" smtClean="0"/>
              <a:t/>
            </a:r>
            <a:br>
              <a:rPr lang="en-US" sz="1400" dirty="0" smtClean="0"/>
            </a:br>
            <a:r>
              <a:rPr lang="en-US" sz="1400" dirty="0" smtClean="0"/>
              <a:t>for </a:t>
            </a:r>
            <a:r>
              <a:rPr lang="en-US" sz="1400" dirty="0"/>
              <a:t>testing, shouldn’t be view as sustainable. </a:t>
            </a:r>
            <a:r>
              <a:rPr lang="en-US" sz="1400" dirty="0" smtClean="0"/>
              <a:t>Effective </a:t>
            </a:r>
            <a:r>
              <a:rPr lang="en-US" sz="1400" dirty="0"/>
              <a:t>October 1st, Ford will be charged </a:t>
            </a:r>
            <a:r>
              <a:rPr lang="en-US" sz="1400" dirty="0" smtClean="0"/>
              <a:t/>
            </a:r>
            <a:br>
              <a:rPr lang="en-US" sz="1400" dirty="0" smtClean="0"/>
            </a:br>
            <a:r>
              <a:rPr lang="en-US" sz="1400" dirty="0" smtClean="0"/>
              <a:t>a </a:t>
            </a:r>
            <a:r>
              <a:rPr lang="en-US" sz="1400" dirty="0"/>
              <a:t>much lower rate for transactions.</a:t>
            </a:r>
          </a:p>
        </p:txBody>
      </p:sp>
      <p:graphicFrame>
        <p:nvGraphicFramePr>
          <p:cNvPr id="5" name="Table 4"/>
          <p:cNvGraphicFramePr>
            <a:graphicFrameLocks noGrp="1"/>
          </p:cNvGraphicFramePr>
          <p:nvPr>
            <p:extLst>
              <p:ext uri="{D42A27DB-BD31-4B8C-83A1-F6EECF244321}">
                <p14:modId xmlns:p14="http://schemas.microsoft.com/office/powerpoint/2010/main" val="1622407507"/>
              </p:ext>
            </p:extLst>
          </p:nvPr>
        </p:nvGraphicFramePr>
        <p:xfrm>
          <a:off x="7628839" y="1230188"/>
          <a:ext cx="4243730" cy="1056640"/>
        </p:xfrm>
        <a:graphic>
          <a:graphicData uri="http://schemas.openxmlformats.org/drawingml/2006/table">
            <a:tbl>
              <a:tblPr/>
              <a:tblGrid>
                <a:gridCol w="850834">
                  <a:extLst>
                    <a:ext uri="{9D8B030D-6E8A-4147-A177-3AD203B41FA5}">
                      <a16:colId xmlns:a16="http://schemas.microsoft.com/office/drawing/2014/main" xmlns="" val="2902593453"/>
                    </a:ext>
                  </a:extLst>
                </a:gridCol>
                <a:gridCol w="1584743">
                  <a:extLst>
                    <a:ext uri="{9D8B030D-6E8A-4147-A177-3AD203B41FA5}">
                      <a16:colId xmlns:a16="http://schemas.microsoft.com/office/drawing/2014/main" xmlns="" val="2997977951"/>
                    </a:ext>
                  </a:extLst>
                </a:gridCol>
                <a:gridCol w="764185">
                  <a:extLst>
                    <a:ext uri="{9D8B030D-6E8A-4147-A177-3AD203B41FA5}">
                      <a16:colId xmlns:a16="http://schemas.microsoft.com/office/drawing/2014/main" xmlns="" val="2987836791"/>
                    </a:ext>
                  </a:extLst>
                </a:gridCol>
                <a:gridCol w="1043968">
                  <a:extLst>
                    <a:ext uri="{9D8B030D-6E8A-4147-A177-3AD203B41FA5}">
                      <a16:colId xmlns:a16="http://schemas.microsoft.com/office/drawing/2014/main" xmlns="" val="2111731870"/>
                    </a:ext>
                  </a:extLst>
                </a:gridCol>
              </a:tblGrid>
              <a:tr h="0">
                <a:tc>
                  <a:txBody>
                    <a:bodyPr/>
                    <a:lstStyle/>
                    <a:p>
                      <a:pPr marL="0" marR="0" algn="ctr" fontAlgn="t">
                        <a:spcBef>
                          <a:spcPts val="0"/>
                        </a:spcBef>
                        <a:spcAft>
                          <a:spcPts val="0"/>
                        </a:spcAft>
                      </a:pPr>
                      <a:r>
                        <a:rPr lang="en-US" sz="1400">
                          <a:solidFill>
                            <a:schemeClr val="bg1"/>
                          </a:solidFill>
                          <a:effectLst/>
                          <a:latin typeface="Calibri" panose="020F0502020204030204" pitchFamily="34" charset="0"/>
                        </a:rPr>
                        <a:t>chinaford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a:solidFill>
                            <a:schemeClr val="bg1"/>
                          </a:solidFill>
                          <a:effectLst/>
                          <a:latin typeface="Calibri" panose="020F0502020204030204" pitchFamily="34" charset="0"/>
                        </a:rPr>
                        <a:t>Storage Transactions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a:solidFill>
                            <a:schemeClr val="bg1"/>
                          </a:solidFill>
                          <a:effectLst/>
                          <a:latin typeface="Calibri" panose="020F0502020204030204" pitchFamily="34" charset="0"/>
                        </a:rPr>
                        <a:t>2015-08</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en-US" sz="1400">
                          <a:solidFill>
                            <a:schemeClr val="bg1"/>
                          </a:solidFill>
                          <a:effectLst/>
                          <a:latin typeface="Calibri" panose="020F0502020204030204" pitchFamily="34" charset="0"/>
                        </a:rPr>
                        <a:t>11136231 </a:t>
                      </a:r>
                    </a:p>
                    <a:p>
                      <a:pPr marL="0" marR="0" algn="r" fontAlgn="t">
                        <a:spcBef>
                          <a:spcPts val="0"/>
                        </a:spcBef>
                        <a:spcAft>
                          <a:spcPts val="0"/>
                        </a:spcAft>
                      </a:pPr>
                      <a:r>
                        <a:rPr lang="en-US" sz="1400">
                          <a:solidFill>
                            <a:schemeClr val="bg1"/>
                          </a:solidFill>
                          <a:effectLst/>
                          <a:latin typeface="Calibri" panose="020F0502020204030204" pitchFamily="34" charset="0"/>
                        </a:rPr>
                        <a:t>(10k)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3199712104"/>
                  </a:ext>
                </a:extLst>
              </a:tr>
              <a:tr h="0">
                <a:tc>
                  <a:txBody>
                    <a:bodyPr/>
                    <a:lstStyle/>
                    <a:p>
                      <a:pPr marL="0" marR="0" algn="ctr" fontAlgn="t">
                        <a:spcBef>
                          <a:spcPts val="0"/>
                        </a:spcBef>
                        <a:spcAft>
                          <a:spcPts val="0"/>
                        </a:spcAft>
                      </a:pPr>
                      <a:r>
                        <a:rPr lang="en-US" sz="1400" dirty="0" err="1">
                          <a:solidFill>
                            <a:schemeClr val="bg1"/>
                          </a:solidFill>
                          <a:effectLst/>
                          <a:latin typeface="Calibri" panose="020F0502020204030204" pitchFamily="34" charset="0"/>
                        </a:rPr>
                        <a:t>chinaford</a:t>
                      </a:r>
                      <a:endParaRPr lang="en-US" sz="1400" dirty="0">
                        <a:solidFill>
                          <a:schemeClr val="bg1"/>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a:solidFill>
                            <a:schemeClr val="bg1"/>
                          </a:solidFill>
                          <a:effectLst/>
                          <a:latin typeface="Calibri" panose="020F0502020204030204" pitchFamily="34" charset="0"/>
                        </a:rPr>
                        <a:t>Storage Transactions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400">
                          <a:solidFill>
                            <a:schemeClr val="bg1"/>
                          </a:solidFill>
                          <a:effectLst/>
                          <a:latin typeface="Calibri" panose="020F0502020204030204" pitchFamily="34" charset="0"/>
                        </a:rPr>
                        <a:t>2015-09</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en-US" sz="1400" dirty="0">
                          <a:solidFill>
                            <a:schemeClr val="bg1"/>
                          </a:solidFill>
                          <a:effectLst/>
                          <a:latin typeface="Calibri" panose="020F0502020204030204" pitchFamily="34" charset="0"/>
                        </a:rPr>
                        <a:t>9424846</a:t>
                      </a:r>
                    </a:p>
                    <a:p>
                      <a:pPr marL="0" marR="0" algn="r" fontAlgn="t">
                        <a:spcBef>
                          <a:spcPts val="0"/>
                        </a:spcBef>
                        <a:spcAft>
                          <a:spcPts val="0"/>
                        </a:spcAft>
                      </a:pPr>
                      <a:r>
                        <a:rPr lang="en-US" sz="1400" dirty="0">
                          <a:solidFill>
                            <a:schemeClr val="bg1"/>
                          </a:solidFill>
                          <a:effectLst/>
                          <a:latin typeface="Calibri" panose="020F0502020204030204" pitchFamily="34" charset="0"/>
                        </a:rPr>
                        <a:t>(10k)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xmlns="" val="125156329"/>
                  </a:ext>
                </a:extLst>
              </a:tr>
            </a:tbl>
          </a:graphicData>
        </a:graphic>
      </p:graphicFrame>
      <p:sp>
        <p:nvSpPr>
          <p:cNvPr id="6" name="Rectangle 5"/>
          <p:cNvSpPr/>
          <p:nvPr/>
        </p:nvSpPr>
        <p:spPr bwMode="auto">
          <a:xfrm>
            <a:off x="464516" y="2402623"/>
            <a:ext cx="11521440" cy="72461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400" b="1" dirty="0" err="1"/>
              <a:t>Smartisan</a:t>
            </a:r>
            <a:r>
              <a:rPr lang="en-US" sz="1400" b="1" dirty="0" smtClean="0"/>
              <a:t>: (-46.70%)</a:t>
            </a:r>
            <a:endParaRPr lang="en-US" sz="1400" dirty="0"/>
          </a:p>
          <a:p>
            <a:r>
              <a:rPr lang="en-US" sz="1400" dirty="0" err="1"/>
              <a:t>Smartisan</a:t>
            </a:r>
            <a:r>
              <a:rPr lang="en-US" sz="1400" dirty="0"/>
              <a:t> decided to use LRS instead GRS due to the cost pressure. So that consumption reduced by 46%</a:t>
            </a:r>
          </a:p>
        </p:txBody>
      </p:sp>
      <p:sp>
        <p:nvSpPr>
          <p:cNvPr id="7" name="Rectangle 6"/>
          <p:cNvSpPr/>
          <p:nvPr/>
        </p:nvSpPr>
        <p:spPr bwMode="auto">
          <a:xfrm>
            <a:off x="475487" y="3161402"/>
            <a:ext cx="11521440" cy="78507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1400" b="1" dirty="0"/>
              <a:t>CNTV</a:t>
            </a:r>
            <a:r>
              <a:rPr lang="en-US" sz="1400" b="1" dirty="0" smtClean="0"/>
              <a:t>: (80.97%)</a:t>
            </a:r>
            <a:endParaRPr lang="en-US" sz="1400" b="1" dirty="0"/>
          </a:p>
          <a:p>
            <a:r>
              <a:rPr lang="en-US" sz="1400" dirty="0"/>
              <a:t>CNTV M2M consumption growth of 80.97% should be mainly caused by 36 additional VMs provisioned for 9/3 parade day. As we know, CNTV’s heavy load on 9/3 happened to hit the “weak” SLB (not dedicated VM) in Azure, which cause an incident of portal down.</a:t>
            </a:r>
          </a:p>
        </p:txBody>
      </p:sp>
      <p:sp>
        <p:nvSpPr>
          <p:cNvPr id="8" name="Oval 7"/>
          <p:cNvSpPr/>
          <p:nvPr/>
        </p:nvSpPr>
        <p:spPr bwMode="auto">
          <a:xfrm>
            <a:off x="274640" y="997513"/>
            <a:ext cx="281317" cy="217455"/>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smtClean="0">
                <a:gradFill>
                  <a:gsLst>
                    <a:gs pos="0">
                      <a:srgbClr val="FFFFFF"/>
                    </a:gs>
                    <a:gs pos="100000">
                      <a:srgbClr val="FFFFFF"/>
                    </a:gs>
                  </a:gsLst>
                  <a:lin ang="5400000" scaled="0"/>
                </a:gradFill>
                <a:ea typeface="Segoe UI" pitchFamily="34" charset="0"/>
                <a:cs typeface="Segoe UI" pitchFamily="34" charset="0"/>
              </a:rPr>
              <a:t>1</a:t>
            </a:r>
            <a:endParaRPr lang="en-US" sz="1100" b="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p:nvSpPr>
        <p:spPr bwMode="auto">
          <a:xfrm>
            <a:off x="285609" y="2369138"/>
            <a:ext cx="281317" cy="217455"/>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10" name="Oval 9"/>
          <p:cNvSpPr/>
          <p:nvPr/>
        </p:nvSpPr>
        <p:spPr bwMode="auto">
          <a:xfrm>
            <a:off x="285610" y="3120763"/>
            <a:ext cx="281317" cy="217455"/>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smtClean="0">
                <a:gradFill>
                  <a:gsLst>
                    <a:gs pos="0">
                      <a:srgbClr val="FFFFFF"/>
                    </a:gs>
                    <a:gs pos="100000">
                      <a:srgbClr val="FFFFFF"/>
                    </a:gs>
                  </a:gsLst>
                  <a:lin ang="5400000" scaled="0"/>
                </a:gradFill>
                <a:ea typeface="Segoe UI" pitchFamily="34" charset="0"/>
                <a:cs typeface="Segoe UI" pitchFamily="34" charset="0"/>
              </a:rPr>
              <a:t>3</a:t>
            </a:r>
          </a:p>
        </p:txBody>
      </p:sp>
      <p:sp>
        <p:nvSpPr>
          <p:cNvPr id="11" name="Rectangle 10"/>
          <p:cNvSpPr/>
          <p:nvPr/>
        </p:nvSpPr>
        <p:spPr bwMode="auto">
          <a:xfrm>
            <a:off x="475487" y="3978281"/>
            <a:ext cx="11521440" cy="117125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1400" b="1" dirty="0" smtClean="0"/>
              <a:t>P&amp;G: (131.96%)</a:t>
            </a:r>
            <a:endParaRPr lang="en-US" sz="1400" dirty="0"/>
          </a:p>
          <a:p>
            <a:r>
              <a:rPr lang="en-US" sz="1400" dirty="0"/>
              <a:t>Consumption is up as P&amp;G </a:t>
            </a:r>
            <a:r>
              <a:rPr lang="en-US" sz="1400" dirty="0" err="1"/>
              <a:t>Wchat</a:t>
            </a:r>
            <a:r>
              <a:rPr lang="en-US" sz="1400" dirty="0"/>
              <a:t> ecommerce system went live. (1) Host access layer for handling user inputs in WeChat with request </a:t>
            </a:r>
            <a:r>
              <a:rPr lang="en-US" sz="1400" dirty="0" smtClean="0"/>
              <a:t/>
            </a:r>
            <a:br>
              <a:rPr lang="en-US" sz="1400" dirty="0" smtClean="0"/>
            </a:br>
            <a:r>
              <a:rPr lang="en-US" sz="1400" dirty="0" smtClean="0"/>
              <a:t>and </a:t>
            </a:r>
            <a:r>
              <a:rPr lang="en-US" sz="1400" dirty="0"/>
              <a:t>response pattern. Current production environment supports </a:t>
            </a:r>
            <a:r>
              <a:rPr lang="en-US" sz="1400" dirty="0" err="1"/>
              <a:t>博朗</a:t>
            </a:r>
            <a:r>
              <a:rPr lang="en-US" sz="1400" dirty="0"/>
              <a:t>. Plan in future: Pampers – Oct, Nov – Olay, Jan 2016 – Oral B. </a:t>
            </a:r>
            <a:r>
              <a:rPr lang="en-US" sz="1400" dirty="0" smtClean="0"/>
              <a:t/>
            </a:r>
            <a:br>
              <a:rPr lang="en-US" sz="1400" dirty="0" smtClean="0"/>
            </a:br>
            <a:r>
              <a:rPr lang="en-US" sz="1400" dirty="0" smtClean="0"/>
              <a:t>(</a:t>
            </a:r>
            <a:r>
              <a:rPr lang="en-US" sz="1400" dirty="0"/>
              <a:t>2) </a:t>
            </a:r>
            <a:r>
              <a:rPr lang="en-US" sz="1400" dirty="0" smtClean="0"/>
              <a:t>user </a:t>
            </a:r>
            <a:r>
              <a:rPr lang="en-US" sz="1400" dirty="0"/>
              <a:t>click-stream and behavior telemetry into Azure storage for analytics user tagging in future.  </a:t>
            </a:r>
            <a:r>
              <a:rPr lang="en-US" sz="1400" dirty="0" smtClean="0"/>
              <a:t>Current </a:t>
            </a:r>
            <a:r>
              <a:rPr lang="en-US" sz="1400" dirty="0"/>
              <a:t>production </a:t>
            </a:r>
            <a:r>
              <a:rPr lang="en-US" sz="1400" dirty="0" smtClean="0"/>
              <a:t>environment</a:t>
            </a:r>
            <a:br>
              <a:rPr lang="en-US" sz="1400" dirty="0" smtClean="0"/>
            </a:br>
            <a:r>
              <a:rPr lang="en-US" sz="1400" dirty="0" smtClean="0"/>
              <a:t>supports </a:t>
            </a:r>
            <a:r>
              <a:rPr lang="zh-TW" altLang="en-US" sz="1400" dirty="0"/>
              <a:t>生活家，博朗，帮宝适商</a:t>
            </a:r>
            <a:r>
              <a:rPr lang="zh-TW" altLang="en-US" sz="1400" dirty="0" smtClean="0"/>
              <a:t>城</a:t>
            </a:r>
            <a:endParaRPr lang="en-US" sz="1400" dirty="0"/>
          </a:p>
        </p:txBody>
      </p:sp>
      <p:sp>
        <p:nvSpPr>
          <p:cNvPr id="12" name="Oval 11"/>
          <p:cNvSpPr/>
          <p:nvPr/>
        </p:nvSpPr>
        <p:spPr bwMode="auto">
          <a:xfrm>
            <a:off x="285609" y="3945234"/>
            <a:ext cx="281317" cy="217455"/>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smtClean="0">
                <a:gradFill>
                  <a:gsLst>
                    <a:gs pos="0">
                      <a:srgbClr val="FFFFFF"/>
                    </a:gs>
                    <a:gs pos="100000">
                      <a:srgbClr val="FFFFFF"/>
                    </a:gs>
                  </a:gsLst>
                  <a:lin ang="5400000" scaled="0"/>
                </a:gradFill>
                <a:ea typeface="Segoe UI" pitchFamily="34" charset="0"/>
                <a:cs typeface="Segoe UI" pitchFamily="34" charset="0"/>
              </a:rPr>
              <a:t>4</a:t>
            </a:r>
          </a:p>
        </p:txBody>
      </p:sp>
      <p:pic>
        <p:nvPicPr>
          <p:cNvPr id="13" name="Picture 12"/>
          <p:cNvPicPr>
            <a:picLocks noChangeAspect="1"/>
          </p:cNvPicPr>
          <p:nvPr/>
        </p:nvPicPr>
        <p:blipFill>
          <a:blip r:embed="rId2"/>
          <a:stretch>
            <a:fillRect/>
          </a:stretch>
        </p:blipFill>
        <p:spPr>
          <a:xfrm>
            <a:off x="11286969" y="4028863"/>
            <a:ext cx="585600" cy="1070090"/>
          </a:xfrm>
          <a:prstGeom prst="rect">
            <a:avLst/>
          </a:prstGeom>
        </p:spPr>
      </p:pic>
      <p:sp>
        <p:nvSpPr>
          <p:cNvPr id="14" name="Rectangle 13"/>
          <p:cNvSpPr/>
          <p:nvPr/>
        </p:nvSpPr>
        <p:spPr bwMode="auto">
          <a:xfrm>
            <a:off x="464515" y="5179207"/>
            <a:ext cx="11532411" cy="5266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1400" b="1" dirty="0" err="1" smtClean="0"/>
              <a:t>Marykay</a:t>
            </a:r>
            <a:r>
              <a:rPr lang="en-US" sz="1400" b="1" dirty="0" smtClean="0"/>
              <a:t>: (204.17%)</a:t>
            </a:r>
            <a:endParaRPr lang="en-US" sz="1400" dirty="0"/>
          </a:p>
          <a:p>
            <a:pPr lvl="0"/>
            <a:r>
              <a:rPr lang="en-US" sz="1400" dirty="0"/>
              <a:t>CDN for marketing and sales event. SQL Server on D-Series for the user analytics report. That’s why the cost is high.</a:t>
            </a:r>
          </a:p>
        </p:txBody>
      </p:sp>
      <p:sp>
        <p:nvSpPr>
          <p:cNvPr id="15" name="Oval 14"/>
          <p:cNvSpPr/>
          <p:nvPr/>
        </p:nvSpPr>
        <p:spPr bwMode="auto">
          <a:xfrm>
            <a:off x="285609" y="5159387"/>
            <a:ext cx="281317" cy="217455"/>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smtClean="0">
                <a:gradFill>
                  <a:gsLst>
                    <a:gs pos="0">
                      <a:srgbClr val="FFFFFF"/>
                    </a:gs>
                    <a:gs pos="100000">
                      <a:srgbClr val="FFFFFF"/>
                    </a:gs>
                  </a:gsLst>
                  <a:lin ang="5400000" scaled="0"/>
                </a:gradFill>
                <a:ea typeface="Segoe UI" pitchFamily="34" charset="0"/>
                <a:cs typeface="Segoe UI" pitchFamily="34" charset="0"/>
              </a:rPr>
              <a:t>5</a:t>
            </a:r>
          </a:p>
        </p:txBody>
      </p:sp>
      <p:sp>
        <p:nvSpPr>
          <p:cNvPr id="16" name="Rectangle 15"/>
          <p:cNvSpPr/>
          <p:nvPr/>
        </p:nvSpPr>
        <p:spPr bwMode="auto">
          <a:xfrm>
            <a:off x="453545" y="5735527"/>
            <a:ext cx="11532411" cy="5266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1400" b="1" dirty="0" smtClean="0"/>
              <a:t>McDonald: (27.98%)</a:t>
            </a:r>
            <a:endParaRPr lang="en-US" sz="1400" dirty="0"/>
          </a:p>
          <a:p>
            <a:pPr lvl="0"/>
            <a:r>
              <a:rPr lang="en-US" sz="1400" dirty="0" smtClean="0"/>
              <a:t>Migrate </a:t>
            </a:r>
            <a:r>
              <a:rPr lang="en-US" sz="1400" dirty="0"/>
              <a:t>A-Series VM to D-Series for voucher campaign.</a:t>
            </a:r>
          </a:p>
        </p:txBody>
      </p:sp>
      <p:sp>
        <p:nvSpPr>
          <p:cNvPr id="17" name="Oval 16"/>
          <p:cNvSpPr/>
          <p:nvPr/>
        </p:nvSpPr>
        <p:spPr bwMode="auto">
          <a:xfrm>
            <a:off x="274639" y="5715707"/>
            <a:ext cx="281317" cy="217455"/>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smtClean="0">
                <a:gradFill>
                  <a:gsLst>
                    <a:gs pos="0">
                      <a:srgbClr val="FFFFFF"/>
                    </a:gs>
                    <a:gs pos="100000">
                      <a:srgbClr val="FFFFFF"/>
                    </a:gs>
                  </a:gsLst>
                  <a:lin ang="5400000" scaled="0"/>
                </a:gradFill>
                <a:ea typeface="Segoe UI" pitchFamily="34" charset="0"/>
                <a:cs typeface="Segoe UI" pitchFamily="34" charset="0"/>
              </a:rPr>
              <a:t>6</a:t>
            </a:r>
          </a:p>
        </p:txBody>
      </p:sp>
      <p:sp>
        <p:nvSpPr>
          <p:cNvPr id="18" name="Rectangle 17"/>
          <p:cNvSpPr/>
          <p:nvPr/>
        </p:nvSpPr>
        <p:spPr bwMode="auto">
          <a:xfrm>
            <a:off x="453545" y="6291322"/>
            <a:ext cx="11532411" cy="52664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1400" b="1" dirty="0"/>
              <a:t>HTC</a:t>
            </a:r>
            <a:r>
              <a:rPr lang="en-US" sz="1400" b="1" dirty="0" smtClean="0"/>
              <a:t>: (-23.66%)</a:t>
            </a:r>
            <a:endParaRPr lang="en-US" sz="1400" b="1" dirty="0"/>
          </a:p>
          <a:p>
            <a:r>
              <a:rPr lang="en-US" sz="1400" dirty="0" smtClean="0"/>
              <a:t>HTC </a:t>
            </a:r>
            <a:r>
              <a:rPr lang="en-US" sz="1400" dirty="0"/>
              <a:t>Studio Project test finished, all related VM are shutdown.</a:t>
            </a:r>
          </a:p>
        </p:txBody>
      </p:sp>
      <p:sp>
        <p:nvSpPr>
          <p:cNvPr id="19" name="Oval 18"/>
          <p:cNvSpPr/>
          <p:nvPr/>
        </p:nvSpPr>
        <p:spPr bwMode="auto">
          <a:xfrm>
            <a:off x="274639" y="6271502"/>
            <a:ext cx="281317" cy="217455"/>
          </a:xfrm>
          <a:prstGeom prst="ellipse">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smtClean="0">
                <a:gradFill>
                  <a:gsLst>
                    <a:gs pos="0">
                      <a:srgbClr val="FFFFFF"/>
                    </a:gs>
                    <a:gs pos="100000">
                      <a:srgbClr val="FFFFFF"/>
                    </a:gs>
                  </a:gsLst>
                  <a:lin ang="5400000" scaled="0"/>
                </a:gradFill>
                <a:ea typeface="Segoe UI" pitchFamily="34" charset="0"/>
                <a:cs typeface="Segoe UI" pitchFamily="34" charset="0"/>
              </a:rPr>
              <a:t>7</a:t>
            </a:r>
          </a:p>
        </p:txBody>
      </p:sp>
    </p:spTree>
    <p:extLst>
      <p:ext uri="{BB962C8B-B14F-4D97-AF65-F5344CB8AC3E}">
        <p14:creationId xmlns:p14="http://schemas.microsoft.com/office/powerpoint/2010/main" val="60154716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64964"/>
            <a:ext cx="9849598" cy="1097302"/>
          </a:xfrm>
        </p:spPr>
        <p:txBody>
          <a:bodyPr/>
          <a:lstStyle/>
          <a:p>
            <a:r>
              <a:rPr lang="en-US" dirty="0" smtClean="0"/>
              <a:t>Workload Usages At-A-Glance</a:t>
            </a:r>
            <a:endParaRPr lang="en-US" dirty="0"/>
          </a:p>
        </p:txBody>
      </p:sp>
      <p:sp>
        <p:nvSpPr>
          <p:cNvPr id="5" name="TextBox 4"/>
          <p:cNvSpPr txBox="1"/>
          <p:nvPr/>
        </p:nvSpPr>
        <p:spPr>
          <a:xfrm>
            <a:off x="9663379" y="164859"/>
            <a:ext cx="2670048" cy="1056779"/>
          </a:xfrm>
          <a:prstGeom prst="rect">
            <a:avLst/>
          </a:prstGeom>
        </p:spPr>
        <p:style>
          <a:lnRef idx="2">
            <a:schemeClr val="dk1"/>
          </a:lnRef>
          <a:fillRef idx="1">
            <a:schemeClr val="lt1"/>
          </a:fillRef>
          <a:effectRef idx="0">
            <a:schemeClr val="dk1"/>
          </a:effectRef>
          <a:fontRef idx="minor">
            <a:schemeClr val="dk1"/>
          </a:fontRef>
        </p:style>
        <p:txBody>
          <a:bodyPr wrap="square" lIns="182880" tIns="146304" rIns="182880" bIns="146304" rtlCol="0">
            <a:spAutoFit/>
          </a:bodyPr>
          <a:lstStyle/>
          <a:p>
            <a:pPr>
              <a:lnSpc>
                <a:spcPct val="90000"/>
              </a:lnSpc>
              <a:spcAft>
                <a:spcPts val="600"/>
              </a:spcAft>
            </a:pPr>
            <a:r>
              <a:rPr lang="en-US" b="1" i="1" dirty="0" smtClean="0">
                <a:solidFill>
                  <a:srgbClr val="FF0000"/>
                </a:solidFill>
              </a:rPr>
              <a:t>There are some errors to the numbers due to overage.</a:t>
            </a:r>
          </a:p>
        </p:txBody>
      </p:sp>
      <p:pic>
        <p:nvPicPr>
          <p:cNvPr id="9" name="Picture 8"/>
          <p:cNvPicPr>
            <a:picLocks noChangeAspect="1"/>
          </p:cNvPicPr>
          <p:nvPr/>
        </p:nvPicPr>
        <p:blipFill>
          <a:blip r:embed="rId2"/>
          <a:stretch>
            <a:fillRect/>
          </a:stretch>
        </p:blipFill>
        <p:spPr>
          <a:xfrm>
            <a:off x="433197" y="1362266"/>
            <a:ext cx="11644198" cy="5541336"/>
          </a:xfrm>
          <a:prstGeom prst="rect">
            <a:avLst/>
          </a:prstGeom>
        </p:spPr>
      </p:pic>
      <p:sp>
        <p:nvSpPr>
          <p:cNvPr id="10" name="Oval 9"/>
          <p:cNvSpPr/>
          <p:nvPr/>
        </p:nvSpPr>
        <p:spPr bwMode="auto">
          <a:xfrm>
            <a:off x="333161" y="4687791"/>
            <a:ext cx="1129879" cy="213393"/>
          </a:xfrm>
          <a:prstGeom prst="ellipse">
            <a:avLst/>
          </a:prstGeom>
          <a:noFill/>
          <a:ln w="28575">
            <a:solidFill>
              <a:srgbClr val="FF000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274639" y="4345563"/>
            <a:ext cx="1188401" cy="271914"/>
          </a:xfrm>
          <a:prstGeom prst="ellipse">
            <a:avLst/>
          </a:prstGeom>
          <a:noFill/>
          <a:ln w="28575">
            <a:solidFill>
              <a:srgbClr val="FF000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445451" y="2503458"/>
            <a:ext cx="1188401" cy="271914"/>
          </a:xfrm>
          <a:prstGeom prst="ellipse">
            <a:avLst/>
          </a:prstGeom>
          <a:noFill/>
          <a:ln w="28575">
            <a:solidFill>
              <a:srgbClr val="FF000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p:nvSpPr>
        <p:spPr bwMode="auto">
          <a:xfrm>
            <a:off x="303899" y="3996977"/>
            <a:ext cx="1188401" cy="271914"/>
          </a:xfrm>
          <a:prstGeom prst="ellipse">
            <a:avLst/>
          </a:prstGeom>
          <a:noFill/>
          <a:ln w="28575">
            <a:solidFill>
              <a:srgbClr val="FF000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132685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Happiness </a:t>
            </a:r>
            <a:br>
              <a:rPr lang="en-US" dirty="0" smtClean="0"/>
            </a:br>
            <a:r>
              <a:rPr lang="en-US" dirty="0" smtClean="0"/>
              <a:t>KPIs</a:t>
            </a:r>
            <a:endParaRPr lang="en-US" dirty="0"/>
          </a:p>
        </p:txBody>
      </p:sp>
      <p:sp>
        <p:nvSpPr>
          <p:cNvPr id="16" name="Rectangle 15"/>
          <p:cNvSpPr/>
          <p:nvPr/>
        </p:nvSpPr>
        <p:spPr>
          <a:xfrm>
            <a:off x="3987150" y="63319"/>
            <a:ext cx="8289807" cy="388585"/>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48" b="1" dirty="0"/>
              <a:t>High-Availability - </a:t>
            </a:r>
            <a:r>
              <a:rPr lang="en-US" sz="1311" dirty="0"/>
              <a:t>Awareness &amp; Key Solutions</a:t>
            </a:r>
          </a:p>
        </p:txBody>
      </p:sp>
      <p:graphicFrame>
        <p:nvGraphicFramePr>
          <p:cNvPr id="17" name="Table 16"/>
          <p:cNvGraphicFramePr>
            <a:graphicFrameLocks noGrp="1"/>
          </p:cNvGraphicFramePr>
          <p:nvPr>
            <p:extLst>
              <p:ext uri="{D42A27DB-BD31-4B8C-83A1-F6EECF244321}">
                <p14:modId xmlns:p14="http://schemas.microsoft.com/office/powerpoint/2010/main" val="2958395516"/>
              </p:ext>
            </p:extLst>
          </p:nvPr>
        </p:nvGraphicFramePr>
        <p:xfrm>
          <a:off x="3987150" y="445696"/>
          <a:ext cx="8289808" cy="2515838"/>
        </p:xfrm>
        <a:graphic>
          <a:graphicData uri="http://schemas.openxmlformats.org/drawingml/2006/table">
            <a:tbl>
              <a:tblPr firstRow="1" bandRow="1">
                <a:tableStyleId>{073A0DAA-6AF3-43AB-8588-CEC1D06C72B9}</a:tableStyleId>
              </a:tblPr>
              <a:tblGrid>
                <a:gridCol w="3275214">
                  <a:extLst>
                    <a:ext uri="{9D8B030D-6E8A-4147-A177-3AD203B41FA5}">
                      <a16:colId xmlns:a16="http://schemas.microsoft.com/office/drawing/2014/main" xmlns="" val="3444411396"/>
                    </a:ext>
                  </a:extLst>
                </a:gridCol>
                <a:gridCol w="1443315">
                  <a:extLst>
                    <a:ext uri="{9D8B030D-6E8A-4147-A177-3AD203B41FA5}">
                      <a16:colId xmlns:a16="http://schemas.microsoft.com/office/drawing/2014/main" xmlns="" val="1466596959"/>
                    </a:ext>
                  </a:extLst>
                </a:gridCol>
                <a:gridCol w="1443315">
                  <a:extLst>
                    <a:ext uri="{9D8B030D-6E8A-4147-A177-3AD203B41FA5}">
                      <a16:colId xmlns:a16="http://schemas.microsoft.com/office/drawing/2014/main" xmlns="" val="1923056351"/>
                    </a:ext>
                  </a:extLst>
                </a:gridCol>
                <a:gridCol w="2127964">
                  <a:extLst>
                    <a:ext uri="{9D8B030D-6E8A-4147-A177-3AD203B41FA5}">
                      <a16:colId xmlns:a16="http://schemas.microsoft.com/office/drawing/2014/main" xmlns="" val="3733596342"/>
                    </a:ext>
                  </a:extLst>
                </a:gridCol>
              </a:tblGrid>
              <a:tr h="199844">
                <a:tc>
                  <a:txBody>
                    <a:bodyPr/>
                    <a:lstStyle/>
                    <a:p>
                      <a:r>
                        <a:rPr lang="en-US" sz="900" dirty="0" smtClean="0"/>
                        <a:t>KPIs</a:t>
                      </a:r>
                      <a:endParaRPr lang="en-US" sz="900" dirty="0"/>
                    </a:p>
                  </a:txBody>
                  <a:tcPr marL="66615" marR="66615" marT="33307" marB="33307"/>
                </a:tc>
                <a:tc>
                  <a:txBody>
                    <a:bodyPr/>
                    <a:lstStyle/>
                    <a:p>
                      <a:pPr algn="ctr"/>
                      <a:r>
                        <a:rPr lang="en-US" sz="900" dirty="0" smtClean="0"/>
                        <a:t>MS-LED</a:t>
                      </a:r>
                      <a:endParaRPr lang="en-US" sz="900" dirty="0"/>
                    </a:p>
                  </a:txBody>
                  <a:tcPr marL="66615" marR="66615" marT="33307" marB="33307"/>
                </a:tc>
                <a:tc>
                  <a:txBody>
                    <a:bodyPr/>
                    <a:lstStyle/>
                    <a:p>
                      <a:pPr algn="ctr"/>
                      <a:r>
                        <a:rPr lang="en-US" sz="900" dirty="0" smtClean="0"/>
                        <a:t>HMC</a:t>
                      </a:r>
                      <a:endParaRPr lang="en-US" sz="900" dirty="0"/>
                    </a:p>
                  </a:txBody>
                  <a:tcPr marL="66615" marR="66615" marT="33307" marB="33307"/>
                </a:tc>
                <a:tc>
                  <a:txBody>
                    <a:bodyPr/>
                    <a:lstStyle/>
                    <a:p>
                      <a:r>
                        <a:rPr lang="en-US" sz="900" dirty="0" smtClean="0"/>
                        <a:t>Trend</a:t>
                      </a:r>
                      <a:endParaRPr lang="en-US" sz="900" dirty="0"/>
                    </a:p>
                  </a:txBody>
                  <a:tcPr marL="66615" marR="66615" marT="33307" marB="33307"/>
                </a:tc>
                <a:extLst>
                  <a:ext uri="{0D108BD9-81ED-4DB2-BD59-A6C34878D82A}">
                    <a16:rowId xmlns:a16="http://schemas.microsoft.com/office/drawing/2014/main" xmlns="" val="275269283"/>
                  </a:ext>
                </a:extLst>
              </a:tr>
              <a:tr h="251655">
                <a:tc>
                  <a:txBody>
                    <a:bodyPr/>
                    <a:lstStyle/>
                    <a:p>
                      <a:pPr marL="0" marR="0" algn="l"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 of customers with AS</a:t>
                      </a:r>
                      <a:endParaRPr lang="en-US" sz="1200" kern="1200" dirty="0">
                        <a:solidFill>
                          <a:schemeClr val="dk1"/>
                        </a:solidFill>
                        <a:effectLst/>
                        <a:latin typeface="Calibri" panose="020F0502020204030204" pitchFamily="34" charset="0"/>
                        <a:ea typeface="+mn-ea"/>
                        <a:cs typeface="+mn-cs"/>
                      </a:endParaRPr>
                    </a:p>
                  </a:txBody>
                  <a:tcPr marL="37008" marR="37008" marT="37008" marB="37008"/>
                </a:tc>
                <a:tc>
                  <a:txBody>
                    <a:bodyPr/>
                    <a:lstStyle/>
                    <a:p>
                      <a:pPr marL="0" marR="0" indent="0" algn="ctr" defTabSz="1280160" rtl="0" eaLnBrk="1" fontAlgn="t" latinLnBrk="0" hangingPunct="1">
                        <a:lnSpc>
                          <a:spcPct val="100000"/>
                        </a:lnSpc>
                        <a:spcBef>
                          <a:spcPts val="0"/>
                        </a:spcBef>
                        <a:spcAft>
                          <a:spcPts val="0"/>
                        </a:spcAft>
                        <a:buClrTx/>
                        <a:buSzTx/>
                        <a:buFontTx/>
                        <a:buNone/>
                        <a:tabLst/>
                        <a:defRPr/>
                      </a:pPr>
                      <a:r>
                        <a:rPr lang="en-US" sz="1200" kern="1200" dirty="0" smtClean="0">
                          <a:solidFill>
                            <a:schemeClr val="dk1"/>
                          </a:solidFill>
                          <a:effectLst/>
                          <a:latin typeface="Calibri" panose="020F0502020204030204" pitchFamily="34" charset="0"/>
                          <a:ea typeface="+mn-ea"/>
                          <a:cs typeface="+mn-cs"/>
                        </a:rPr>
                        <a:t>148/392 (38%)</a:t>
                      </a:r>
                    </a:p>
                  </a:txBody>
                  <a:tcPr marL="66615" marR="66615" marT="33307" marB="33307"/>
                </a:tc>
                <a:tc>
                  <a:txBody>
                    <a:bodyPr/>
                    <a:lstStyle/>
                    <a:p>
                      <a:pPr marL="0" marR="0" algn="ctr"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23/30 (77%)</a:t>
                      </a:r>
                    </a:p>
                  </a:txBody>
                  <a:tcPr marL="66615" marR="66615" marT="33307" marB="33307"/>
                </a:tc>
                <a:tc>
                  <a:txBody>
                    <a:bodyPr/>
                    <a:lstStyle/>
                    <a:p>
                      <a:pPr marL="0" marR="0" algn="l"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extLst>
                  <a:ext uri="{0D108BD9-81ED-4DB2-BD59-A6C34878D82A}">
                    <a16:rowId xmlns:a16="http://schemas.microsoft.com/office/drawing/2014/main" xmlns="" val="3732053170"/>
                  </a:ext>
                </a:extLst>
              </a:tr>
              <a:tr h="251655">
                <a:tc>
                  <a:txBody>
                    <a:bodyPr/>
                    <a:lstStyle/>
                    <a:p>
                      <a:pPr marL="0" marR="0" algn="l"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            # </a:t>
                      </a:r>
                      <a:r>
                        <a:rPr lang="en-US" sz="1200" kern="1200" dirty="0">
                          <a:solidFill>
                            <a:schemeClr val="dk1"/>
                          </a:solidFill>
                          <a:effectLst/>
                          <a:latin typeface="Calibri" panose="020F0502020204030204" pitchFamily="34" charset="0"/>
                          <a:ea typeface="+mn-ea"/>
                          <a:cs typeface="+mn-cs"/>
                        </a:rPr>
                        <a:t>of VMs with AS</a:t>
                      </a:r>
                    </a:p>
                  </a:txBody>
                  <a:tcPr marL="37008" marR="37008" marT="37008" marB="37008"/>
                </a:tc>
                <a:tc>
                  <a:txBody>
                    <a:bodyPr/>
                    <a:lstStyle/>
                    <a:p>
                      <a:pPr marL="0" marR="0" indent="0" algn="ctr" defTabSz="1280160" rtl="0" eaLnBrk="1" fontAlgn="t" latinLnBrk="0" hangingPunct="1">
                        <a:lnSpc>
                          <a:spcPct val="100000"/>
                        </a:lnSpc>
                        <a:spcBef>
                          <a:spcPts val="0"/>
                        </a:spcBef>
                        <a:spcAft>
                          <a:spcPts val="0"/>
                        </a:spcAft>
                        <a:buClrTx/>
                        <a:buSzTx/>
                        <a:buFontTx/>
                        <a:buNone/>
                        <a:tabLst/>
                        <a:defRPr/>
                      </a:pPr>
                      <a:r>
                        <a:rPr lang="en-US" sz="1200" kern="1200" dirty="0" smtClean="0">
                          <a:solidFill>
                            <a:schemeClr val="dk1"/>
                          </a:solidFill>
                          <a:effectLst/>
                          <a:latin typeface="Calibri" panose="020F0502020204030204" pitchFamily="34" charset="0"/>
                          <a:ea typeface="+mn-ea"/>
                          <a:cs typeface="+mn-cs"/>
                        </a:rPr>
                        <a:t>1787/8024 (22%)</a:t>
                      </a:r>
                    </a:p>
                  </a:txBody>
                  <a:tcPr marL="66615" marR="66615" marT="33307" marB="33307"/>
                </a:tc>
                <a:tc>
                  <a:txBody>
                    <a:bodyPr/>
                    <a:lstStyle/>
                    <a:p>
                      <a:pPr marL="0" marR="0" algn="ctr"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439/1404 (31%)</a:t>
                      </a:r>
                    </a:p>
                  </a:txBody>
                  <a:tcPr marL="66615" marR="66615" marT="33307" marB="33307"/>
                </a:tc>
                <a:tc>
                  <a:txBody>
                    <a:bodyPr/>
                    <a:lstStyle/>
                    <a:p>
                      <a:pPr marL="0" marR="0" algn="l"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extLst>
                  <a:ext uri="{0D108BD9-81ED-4DB2-BD59-A6C34878D82A}">
                    <a16:rowId xmlns:a16="http://schemas.microsoft.com/office/drawing/2014/main" xmlns="" val="77710982"/>
                  </a:ext>
                </a:extLst>
              </a:tr>
              <a:tr h="251655">
                <a:tc>
                  <a:txBody>
                    <a:bodyPr/>
                    <a:lstStyle/>
                    <a:p>
                      <a:pPr marL="0" marR="0" algn="l" defTabSz="1280160" rtl="0" eaLnBrk="1" fontAlgn="t" latinLnBrk="0" hangingPunct="1">
                        <a:spcBef>
                          <a:spcPts val="0"/>
                        </a:spcBef>
                        <a:spcAft>
                          <a:spcPts val="0"/>
                        </a:spcAft>
                      </a:pPr>
                      <a:r>
                        <a:rPr lang="en-US" sz="1200" kern="1200">
                          <a:solidFill>
                            <a:schemeClr val="dk1"/>
                          </a:solidFill>
                          <a:effectLst/>
                          <a:latin typeface="Calibri" panose="020F0502020204030204" pitchFamily="34" charset="0"/>
                          <a:ea typeface="+mn-ea"/>
                          <a:cs typeface="+mn-cs"/>
                        </a:rPr>
                        <a:t># of customers with GRS</a:t>
                      </a:r>
                    </a:p>
                  </a:txBody>
                  <a:tcPr marL="37008" marR="37008" marT="37008" marB="37008"/>
                </a:tc>
                <a:tc>
                  <a:txBody>
                    <a:bodyPr/>
                    <a:lstStyle/>
                    <a:p>
                      <a:pPr marL="0" marR="0" algn="ctr"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293/375 (78%)</a:t>
                      </a: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ctr"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23/25 (92%)</a:t>
                      </a: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l" defTabSz="1280160" rtl="0" eaLnBrk="1" fontAlgn="t" latinLnBrk="0" hangingPunct="1">
                        <a:spcBef>
                          <a:spcPts val="0"/>
                        </a:spcBef>
                        <a:spcAft>
                          <a:spcPts val="0"/>
                        </a:spcAft>
                      </a:pPr>
                      <a:endParaRPr lang="en-US" sz="1200" kern="1200">
                        <a:solidFill>
                          <a:schemeClr val="dk1"/>
                        </a:solidFill>
                        <a:effectLst/>
                        <a:latin typeface="Calibri" panose="020F0502020204030204" pitchFamily="34" charset="0"/>
                        <a:ea typeface="+mn-ea"/>
                        <a:cs typeface="+mn-cs"/>
                      </a:endParaRPr>
                    </a:p>
                  </a:txBody>
                  <a:tcPr marL="66615" marR="66615" marT="33307" marB="33307"/>
                </a:tc>
                <a:extLst>
                  <a:ext uri="{0D108BD9-81ED-4DB2-BD59-A6C34878D82A}">
                    <a16:rowId xmlns:a16="http://schemas.microsoft.com/office/drawing/2014/main" xmlns="" val="590538088"/>
                  </a:ext>
                </a:extLst>
              </a:tr>
              <a:tr h="251655">
                <a:tc>
                  <a:txBody>
                    <a:bodyPr/>
                    <a:lstStyle/>
                    <a:p>
                      <a:pPr marL="0" marR="0" algn="l" defTabSz="1280160" rtl="0" eaLnBrk="1" fontAlgn="t" latinLnBrk="0" hangingPunct="1">
                        <a:spcBef>
                          <a:spcPts val="0"/>
                        </a:spcBef>
                        <a:spcAft>
                          <a:spcPts val="0"/>
                        </a:spcAft>
                      </a:pPr>
                      <a:r>
                        <a:rPr lang="en-US" sz="1200" kern="1200">
                          <a:solidFill>
                            <a:schemeClr val="dk1"/>
                          </a:solidFill>
                          <a:effectLst/>
                          <a:latin typeface="Calibri" panose="020F0502020204030204" pitchFamily="34" charset="0"/>
                          <a:ea typeface="+mn-ea"/>
                          <a:cs typeface="+mn-cs"/>
                        </a:rPr>
                        <a:t># of customers with Traffic Manager</a:t>
                      </a:r>
                    </a:p>
                  </a:txBody>
                  <a:tcPr marL="37008" marR="37008" marT="37008" marB="37008"/>
                </a:tc>
                <a:tc>
                  <a:txBody>
                    <a:bodyPr/>
                    <a:lstStyle/>
                    <a:p>
                      <a:pPr marL="0" marR="0" algn="ctr"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24/375 (6%)</a:t>
                      </a: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ctr"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4/25 (16%)</a:t>
                      </a: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l" defTabSz="1280160" rtl="0" eaLnBrk="1" fontAlgn="t" latinLnBrk="0" hangingPunct="1">
                        <a:spcBef>
                          <a:spcPts val="0"/>
                        </a:spcBef>
                        <a:spcAft>
                          <a:spcPts val="0"/>
                        </a:spcAft>
                      </a:pPr>
                      <a:endParaRPr lang="en-US" sz="1200" kern="1200">
                        <a:solidFill>
                          <a:schemeClr val="dk1"/>
                        </a:solidFill>
                        <a:effectLst/>
                        <a:latin typeface="Calibri" panose="020F0502020204030204" pitchFamily="34" charset="0"/>
                        <a:ea typeface="+mn-ea"/>
                        <a:cs typeface="+mn-cs"/>
                      </a:endParaRPr>
                    </a:p>
                  </a:txBody>
                  <a:tcPr marL="66615" marR="66615" marT="33307" marB="33307"/>
                </a:tc>
                <a:extLst>
                  <a:ext uri="{0D108BD9-81ED-4DB2-BD59-A6C34878D82A}">
                    <a16:rowId xmlns:a16="http://schemas.microsoft.com/office/drawing/2014/main" xmlns="" val="4216657584"/>
                  </a:ext>
                </a:extLst>
              </a:tr>
              <a:tr h="251655">
                <a:tc>
                  <a:txBody>
                    <a:bodyPr/>
                    <a:lstStyle/>
                    <a:p>
                      <a:pPr marL="0" marR="0" algn="l" defTabSz="1280160" rtl="0" eaLnBrk="1" fontAlgn="t" latinLnBrk="0" hangingPunct="1">
                        <a:spcBef>
                          <a:spcPts val="0"/>
                        </a:spcBef>
                        <a:spcAft>
                          <a:spcPts val="0"/>
                        </a:spcAft>
                      </a:pPr>
                      <a:r>
                        <a:rPr lang="en-US" sz="1200" kern="1200">
                          <a:solidFill>
                            <a:schemeClr val="dk1"/>
                          </a:solidFill>
                          <a:effectLst/>
                          <a:latin typeface="Calibri" panose="020F0502020204030204" pitchFamily="34" charset="0"/>
                          <a:ea typeface="+mn-ea"/>
                          <a:cs typeface="+mn-cs"/>
                        </a:rPr>
                        <a:t># of customers with Secondary Geo DB</a:t>
                      </a:r>
                    </a:p>
                  </a:txBody>
                  <a:tcPr marL="37008" marR="37008" marT="37008" marB="37008"/>
                </a:tc>
                <a:tc>
                  <a:txBody>
                    <a:bodyPr/>
                    <a:lstStyle/>
                    <a:p>
                      <a:pPr marL="0" marR="0" algn="ctr"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5/375</a:t>
                      </a:r>
                      <a:r>
                        <a:rPr lang="en-US" sz="1200" kern="1200" baseline="0" dirty="0" smtClean="0">
                          <a:solidFill>
                            <a:schemeClr val="dk1"/>
                          </a:solidFill>
                          <a:effectLst/>
                          <a:latin typeface="Calibri" panose="020F0502020204030204" pitchFamily="34" charset="0"/>
                          <a:ea typeface="+mn-ea"/>
                          <a:cs typeface="+mn-cs"/>
                        </a:rPr>
                        <a:t> (1%)</a:t>
                      </a: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ctr"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1/25 (4%)</a:t>
                      </a: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l"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extLst>
                  <a:ext uri="{0D108BD9-81ED-4DB2-BD59-A6C34878D82A}">
                    <a16:rowId xmlns:a16="http://schemas.microsoft.com/office/drawing/2014/main" xmlns="" val="1087110425"/>
                  </a:ext>
                </a:extLst>
              </a:tr>
              <a:tr h="251655">
                <a:tc>
                  <a:txBody>
                    <a:bodyPr/>
                    <a:lstStyle/>
                    <a:p>
                      <a:pPr marL="0" marR="0" algn="l" defTabSz="1280160" rtl="0" eaLnBrk="1" fontAlgn="t" latinLnBrk="0" hangingPunct="1">
                        <a:spcBef>
                          <a:spcPts val="0"/>
                        </a:spcBef>
                        <a:spcAft>
                          <a:spcPts val="0"/>
                        </a:spcAft>
                      </a:pPr>
                      <a:r>
                        <a:rPr lang="en-US" sz="1200" kern="1200">
                          <a:solidFill>
                            <a:schemeClr val="dk1"/>
                          </a:solidFill>
                          <a:effectLst/>
                          <a:latin typeface="Calibri" panose="020F0502020204030204" pitchFamily="34" charset="0"/>
                          <a:ea typeface="+mn-ea"/>
                          <a:cs typeface="+mn-cs"/>
                        </a:rPr>
                        <a:t># of customers with HA Redis Cache</a:t>
                      </a:r>
                    </a:p>
                  </a:txBody>
                  <a:tcPr marL="37008" marR="37008" marT="37008" marB="37008"/>
                </a:tc>
                <a:tc>
                  <a:txBody>
                    <a:bodyPr/>
                    <a:lstStyle/>
                    <a:p>
                      <a:pPr marL="0" marR="0" algn="ctr"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14/375</a:t>
                      </a:r>
                      <a:r>
                        <a:rPr lang="en-US" sz="1200" kern="1200" baseline="0" dirty="0" smtClean="0">
                          <a:solidFill>
                            <a:schemeClr val="dk1"/>
                          </a:solidFill>
                          <a:effectLst/>
                          <a:latin typeface="Calibri" panose="020F0502020204030204" pitchFamily="34" charset="0"/>
                          <a:ea typeface="+mn-ea"/>
                          <a:cs typeface="+mn-cs"/>
                        </a:rPr>
                        <a:t> (4%)</a:t>
                      </a: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ctr"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2/25 (8%)</a:t>
                      </a: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l"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extLst>
                  <a:ext uri="{0D108BD9-81ED-4DB2-BD59-A6C34878D82A}">
                    <a16:rowId xmlns:a16="http://schemas.microsoft.com/office/drawing/2014/main" xmlns="" val="3066850079"/>
                  </a:ext>
                </a:extLst>
              </a:tr>
              <a:tr h="251655">
                <a:tc>
                  <a:txBody>
                    <a:bodyPr/>
                    <a:lstStyle/>
                    <a:p>
                      <a:pPr marL="0" marR="0" algn="l" defTabSz="1280160" rtl="0" eaLnBrk="1" fontAlgn="t" latinLnBrk="0" hangingPunct="1">
                        <a:spcBef>
                          <a:spcPts val="0"/>
                        </a:spcBef>
                        <a:spcAft>
                          <a:spcPts val="0"/>
                        </a:spcAft>
                      </a:pPr>
                      <a:r>
                        <a:rPr lang="en-US" sz="1200" kern="1200" dirty="0">
                          <a:solidFill>
                            <a:schemeClr val="dk1"/>
                          </a:solidFill>
                          <a:effectLst/>
                          <a:latin typeface="Calibri" panose="020F0502020204030204" pitchFamily="34" charset="0"/>
                          <a:ea typeface="+mn-ea"/>
                          <a:cs typeface="+mn-cs"/>
                        </a:rPr>
                        <a:t># of customers with Storage Stripping</a:t>
                      </a:r>
                    </a:p>
                  </a:txBody>
                  <a:tcPr marL="37008" marR="37008" marT="37008" marB="37008"/>
                </a:tc>
                <a:tc>
                  <a:txBody>
                    <a:bodyPr/>
                    <a:lstStyle/>
                    <a:p>
                      <a:pPr marL="0" marR="0" algn="ctr"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0/375 (0%)</a:t>
                      </a: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ctr"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10/25 (40%)</a:t>
                      </a: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l"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extLst>
                  <a:ext uri="{0D108BD9-81ED-4DB2-BD59-A6C34878D82A}">
                    <a16:rowId xmlns:a16="http://schemas.microsoft.com/office/drawing/2014/main" xmlns="" val="3828615004"/>
                  </a:ext>
                </a:extLst>
              </a:tr>
              <a:tr h="251655">
                <a:tc>
                  <a:txBody>
                    <a:bodyPr/>
                    <a:lstStyle/>
                    <a:p>
                      <a:pPr marL="0" marR="0" algn="l"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 of Key Solutions in HMCs with DR</a:t>
                      </a:r>
                      <a:endParaRPr lang="en-US" sz="1200" kern="1200" dirty="0">
                        <a:solidFill>
                          <a:schemeClr val="dk1"/>
                        </a:solidFill>
                        <a:effectLst/>
                        <a:latin typeface="Calibri" panose="020F0502020204030204" pitchFamily="34" charset="0"/>
                        <a:ea typeface="+mn-ea"/>
                        <a:cs typeface="+mn-cs"/>
                      </a:endParaRPr>
                    </a:p>
                  </a:txBody>
                  <a:tcPr marL="37008" marR="37008" marT="37008" marB="37008"/>
                </a:tc>
                <a:tc>
                  <a:txBody>
                    <a:bodyPr/>
                    <a:lstStyle/>
                    <a:p>
                      <a:pPr marL="0" marR="0" algn="ctr"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 -</a:t>
                      </a: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ctr"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4/30 (13%)</a:t>
                      </a: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l"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extLst>
                  <a:ext uri="{0D108BD9-81ED-4DB2-BD59-A6C34878D82A}">
                    <a16:rowId xmlns:a16="http://schemas.microsoft.com/office/drawing/2014/main" xmlns="" val="2198683892"/>
                  </a:ext>
                </a:extLst>
              </a:tr>
              <a:tr h="251655">
                <a:tc>
                  <a:txBody>
                    <a:bodyPr/>
                    <a:lstStyle/>
                    <a:p>
                      <a:pPr marL="0" marR="0" algn="l"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 of Key Solutions in HMCs with HA</a:t>
                      </a:r>
                      <a:endParaRPr lang="en-US" sz="1200" kern="1200" dirty="0">
                        <a:solidFill>
                          <a:schemeClr val="dk1"/>
                        </a:solidFill>
                        <a:effectLst/>
                        <a:latin typeface="Calibri" panose="020F0502020204030204" pitchFamily="34" charset="0"/>
                        <a:ea typeface="+mn-ea"/>
                        <a:cs typeface="+mn-cs"/>
                      </a:endParaRPr>
                    </a:p>
                  </a:txBody>
                  <a:tcPr marL="37008" marR="37008" marT="37008" marB="37008"/>
                </a:tc>
                <a:tc>
                  <a:txBody>
                    <a:bodyPr/>
                    <a:lstStyle/>
                    <a:p>
                      <a:pPr marL="0" marR="0" algn="ctr"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 -</a:t>
                      </a: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ctr"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26/30 (87%)</a:t>
                      </a: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l"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extLst>
                  <a:ext uri="{0D108BD9-81ED-4DB2-BD59-A6C34878D82A}">
                    <a16:rowId xmlns:a16="http://schemas.microsoft.com/office/drawing/2014/main" xmlns="" val="1954228935"/>
                  </a:ext>
                </a:extLst>
              </a:tr>
            </a:tbl>
          </a:graphicData>
        </a:graphic>
      </p:graphicFrame>
      <p:sp>
        <p:nvSpPr>
          <p:cNvPr id="18" name="Rectangle 17"/>
          <p:cNvSpPr/>
          <p:nvPr/>
        </p:nvSpPr>
        <p:spPr>
          <a:xfrm>
            <a:off x="3987150" y="2959283"/>
            <a:ext cx="8289807" cy="388585"/>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48" b="1" dirty="0"/>
              <a:t>References - </a:t>
            </a:r>
            <a:r>
              <a:rPr lang="en-US" sz="1311" dirty="0"/>
              <a:t>Best Practices w/ High Level Services</a:t>
            </a:r>
          </a:p>
        </p:txBody>
      </p:sp>
      <p:graphicFrame>
        <p:nvGraphicFramePr>
          <p:cNvPr id="19" name="Table 18"/>
          <p:cNvGraphicFramePr>
            <a:graphicFrameLocks noGrp="1"/>
          </p:cNvGraphicFramePr>
          <p:nvPr>
            <p:extLst>
              <p:ext uri="{D42A27DB-BD31-4B8C-83A1-F6EECF244321}">
                <p14:modId xmlns:p14="http://schemas.microsoft.com/office/powerpoint/2010/main" val="1599908263"/>
              </p:ext>
            </p:extLst>
          </p:nvPr>
        </p:nvGraphicFramePr>
        <p:xfrm>
          <a:off x="3987150" y="3335453"/>
          <a:ext cx="8289807" cy="1488254"/>
        </p:xfrm>
        <a:graphic>
          <a:graphicData uri="http://schemas.openxmlformats.org/drawingml/2006/table">
            <a:tbl>
              <a:tblPr firstRow="1" bandRow="1">
                <a:tableStyleId>{073A0DAA-6AF3-43AB-8588-CEC1D06C72B9}</a:tableStyleId>
              </a:tblPr>
              <a:tblGrid>
                <a:gridCol w="3441750">
                  <a:extLst>
                    <a:ext uri="{9D8B030D-6E8A-4147-A177-3AD203B41FA5}">
                      <a16:colId xmlns:a16="http://schemas.microsoft.com/office/drawing/2014/main" xmlns="" val="3444411396"/>
                    </a:ext>
                  </a:extLst>
                </a:gridCol>
                <a:gridCol w="1665363">
                  <a:extLst>
                    <a:ext uri="{9D8B030D-6E8A-4147-A177-3AD203B41FA5}">
                      <a16:colId xmlns:a16="http://schemas.microsoft.com/office/drawing/2014/main" xmlns="" val="1466596959"/>
                    </a:ext>
                  </a:extLst>
                </a:gridCol>
                <a:gridCol w="1554339">
                  <a:extLst>
                    <a:ext uri="{9D8B030D-6E8A-4147-A177-3AD203B41FA5}">
                      <a16:colId xmlns:a16="http://schemas.microsoft.com/office/drawing/2014/main" xmlns="" val="1923056351"/>
                    </a:ext>
                  </a:extLst>
                </a:gridCol>
                <a:gridCol w="1628355">
                  <a:extLst>
                    <a:ext uri="{9D8B030D-6E8A-4147-A177-3AD203B41FA5}">
                      <a16:colId xmlns:a16="http://schemas.microsoft.com/office/drawing/2014/main" xmlns="" val="3733596342"/>
                    </a:ext>
                  </a:extLst>
                </a:gridCol>
              </a:tblGrid>
              <a:tr h="199844">
                <a:tc>
                  <a:txBody>
                    <a:bodyPr/>
                    <a:lstStyle/>
                    <a:p>
                      <a:r>
                        <a:rPr lang="en-US" sz="900" dirty="0" smtClean="0"/>
                        <a:t>KPIs</a:t>
                      </a:r>
                      <a:endParaRPr lang="en-US" sz="900" dirty="0"/>
                    </a:p>
                  </a:txBody>
                  <a:tcPr marL="66615" marR="66615" marT="33307" marB="33307"/>
                </a:tc>
                <a:tc>
                  <a:txBody>
                    <a:bodyPr/>
                    <a:lstStyle/>
                    <a:p>
                      <a:pPr algn="ctr"/>
                      <a:r>
                        <a:rPr lang="en-US" sz="900" dirty="0" smtClean="0"/>
                        <a:t>Nominations</a:t>
                      </a:r>
                      <a:endParaRPr lang="en-US" sz="900" dirty="0"/>
                    </a:p>
                  </a:txBody>
                  <a:tcPr marL="66615" marR="66615" marT="33307" marB="33307"/>
                </a:tc>
                <a:tc>
                  <a:txBody>
                    <a:bodyPr/>
                    <a:lstStyle/>
                    <a:p>
                      <a:pPr algn="ctr"/>
                      <a:r>
                        <a:rPr lang="en-US" sz="900" dirty="0" smtClean="0"/>
                        <a:t>Estimate</a:t>
                      </a:r>
                      <a:r>
                        <a:rPr lang="en-US" sz="900" baseline="0" dirty="0" smtClean="0"/>
                        <a:t> Complete</a:t>
                      </a:r>
                      <a:endParaRPr lang="en-US" sz="900" dirty="0"/>
                    </a:p>
                  </a:txBody>
                  <a:tcPr marL="66615" marR="66615" marT="33307" marB="33307"/>
                </a:tc>
                <a:tc>
                  <a:txBody>
                    <a:bodyPr/>
                    <a:lstStyle/>
                    <a:p>
                      <a:r>
                        <a:rPr lang="en-US" sz="900" dirty="0" smtClean="0"/>
                        <a:t>Status</a:t>
                      </a:r>
                      <a:endParaRPr lang="en-US" sz="900" dirty="0"/>
                    </a:p>
                  </a:txBody>
                  <a:tcPr marL="66615" marR="66615" marT="33307" marB="33307"/>
                </a:tc>
                <a:extLst>
                  <a:ext uri="{0D108BD9-81ED-4DB2-BD59-A6C34878D82A}">
                    <a16:rowId xmlns:a16="http://schemas.microsoft.com/office/drawing/2014/main" xmlns="" val="275269283"/>
                  </a:ext>
                </a:extLst>
              </a:tr>
              <a:tr h="251655">
                <a:tc>
                  <a:txBody>
                    <a:bodyPr/>
                    <a:lstStyle/>
                    <a:p>
                      <a:pPr marL="0" marR="0" algn="l"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Best Practices for Digital Marketing</a:t>
                      </a:r>
                      <a:endParaRPr lang="en-US" sz="1200" kern="1200" dirty="0">
                        <a:solidFill>
                          <a:schemeClr val="dk1"/>
                        </a:solidFill>
                        <a:effectLst/>
                        <a:latin typeface="Calibri" panose="020F0502020204030204" pitchFamily="34" charset="0"/>
                        <a:ea typeface="+mn-ea"/>
                        <a:cs typeface="+mn-cs"/>
                      </a:endParaRPr>
                    </a:p>
                  </a:txBody>
                  <a:tcPr marL="37008" marR="37008" marT="37008" marB="37008"/>
                </a:tc>
                <a:tc>
                  <a:txBody>
                    <a:bodyPr/>
                    <a:lstStyle/>
                    <a:p>
                      <a:pPr marL="0" marR="0" indent="0" algn="ctr" defTabSz="1280160" rtl="0" eaLnBrk="1" fontAlgn="t" latinLnBrk="0" hangingPunct="1">
                        <a:lnSpc>
                          <a:spcPct val="100000"/>
                        </a:lnSpc>
                        <a:spcBef>
                          <a:spcPts val="0"/>
                        </a:spcBef>
                        <a:spcAft>
                          <a:spcPts val="0"/>
                        </a:spcAft>
                        <a:buClrTx/>
                        <a:buSzTx/>
                        <a:buFontTx/>
                        <a:buNone/>
                        <a:tabLst/>
                        <a:defRPr/>
                      </a:pPr>
                      <a:r>
                        <a:rPr lang="en-US" sz="1200" kern="1200" dirty="0" smtClean="0">
                          <a:solidFill>
                            <a:schemeClr val="dk1"/>
                          </a:solidFill>
                          <a:effectLst/>
                          <a:latin typeface="Calibri" panose="020F0502020204030204" pitchFamily="34" charset="0"/>
                          <a:ea typeface="+mn-ea"/>
                          <a:cs typeface="+mn-cs"/>
                        </a:rPr>
                        <a:t>McDonalds</a:t>
                      </a:r>
                    </a:p>
                  </a:txBody>
                  <a:tcPr marL="66615" marR="66615" marT="33307" marB="33307"/>
                </a:tc>
                <a:tc>
                  <a:txBody>
                    <a:bodyPr/>
                    <a:lstStyle/>
                    <a:p>
                      <a:pPr marL="0" marR="0" algn="ctr" defTabSz="1280160" rtl="0" eaLnBrk="1" fontAlgn="t" latinLnBrk="0" hangingPunct="1">
                        <a:spcBef>
                          <a:spcPts val="0"/>
                        </a:spcBef>
                        <a:spcAft>
                          <a:spcPts val="0"/>
                        </a:spcAft>
                      </a:pPr>
                      <a:endParaRPr lang="en-US" sz="1200" kern="1200" dirty="0" smtClean="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l"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extLst>
                  <a:ext uri="{0D108BD9-81ED-4DB2-BD59-A6C34878D82A}">
                    <a16:rowId xmlns:a16="http://schemas.microsoft.com/office/drawing/2014/main" xmlns="" val="77710982"/>
                  </a:ext>
                </a:extLst>
              </a:tr>
              <a:tr h="251655">
                <a:tc>
                  <a:txBody>
                    <a:bodyPr/>
                    <a:lstStyle/>
                    <a:p>
                      <a:pPr marL="0" marR="0" algn="l"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Best Practices</a:t>
                      </a:r>
                      <a:r>
                        <a:rPr lang="en-US" sz="1200" kern="1200" baseline="0" dirty="0" smtClean="0">
                          <a:solidFill>
                            <a:schemeClr val="dk1"/>
                          </a:solidFill>
                          <a:effectLst/>
                          <a:latin typeface="Calibri" panose="020F0502020204030204" pitchFamily="34" charset="0"/>
                          <a:ea typeface="+mn-ea"/>
                          <a:cs typeface="+mn-cs"/>
                        </a:rPr>
                        <a:t> for IoT</a:t>
                      </a:r>
                      <a:endParaRPr lang="en-US" sz="1200" kern="1200" dirty="0">
                        <a:solidFill>
                          <a:schemeClr val="dk1"/>
                        </a:solidFill>
                        <a:effectLst/>
                        <a:latin typeface="Calibri" panose="020F0502020204030204" pitchFamily="34" charset="0"/>
                        <a:ea typeface="+mn-ea"/>
                        <a:cs typeface="+mn-cs"/>
                      </a:endParaRPr>
                    </a:p>
                  </a:txBody>
                  <a:tcPr marL="37008" marR="37008" marT="37008" marB="37008"/>
                </a:tc>
                <a:tc>
                  <a:txBody>
                    <a:bodyPr/>
                    <a:lstStyle/>
                    <a:p>
                      <a:pPr marL="0" marR="0" algn="ctr" defTabSz="1280160" rtl="0" eaLnBrk="1" fontAlgn="t" latinLnBrk="0" hangingPunct="1">
                        <a:spcBef>
                          <a:spcPts val="0"/>
                        </a:spcBef>
                        <a:spcAft>
                          <a:spcPts val="0"/>
                        </a:spcAft>
                      </a:pPr>
                      <a:r>
                        <a:rPr lang="en-US" sz="1200" kern="1200" dirty="0" err="1" smtClean="0">
                          <a:solidFill>
                            <a:schemeClr val="dk1"/>
                          </a:solidFill>
                          <a:effectLst/>
                          <a:latin typeface="Calibri" panose="020F0502020204030204" pitchFamily="34" charset="0"/>
                          <a:ea typeface="+mn-ea"/>
                          <a:cs typeface="+mn-cs"/>
                        </a:rPr>
                        <a:t>Qoros</a:t>
                      </a:r>
                      <a:r>
                        <a:rPr lang="en-US" sz="1200" kern="1200" dirty="0" smtClean="0">
                          <a:solidFill>
                            <a:schemeClr val="dk1"/>
                          </a:solidFill>
                          <a:effectLst/>
                          <a:latin typeface="Calibri" panose="020F0502020204030204" pitchFamily="34" charset="0"/>
                          <a:ea typeface="+mn-ea"/>
                          <a:cs typeface="+mn-cs"/>
                        </a:rPr>
                        <a:t> / Honeywell</a:t>
                      </a: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ctr"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l" defTabSz="1280160" rtl="0" eaLnBrk="1" fontAlgn="t" latinLnBrk="0" hangingPunct="1">
                        <a:spcBef>
                          <a:spcPts val="0"/>
                        </a:spcBef>
                        <a:spcAft>
                          <a:spcPts val="0"/>
                        </a:spcAft>
                      </a:pPr>
                      <a:endParaRPr lang="en-US" sz="1200" kern="1200">
                        <a:solidFill>
                          <a:schemeClr val="dk1"/>
                        </a:solidFill>
                        <a:effectLst/>
                        <a:latin typeface="Calibri" panose="020F0502020204030204" pitchFamily="34" charset="0"/>
                        <a:ea typeface="+mn-ea"/>
                        <a:cs typeface="+mn-cs"/>
                      </a:endParaRPr>
                    </a:p>
                  </a:txBody>
                  <a:tcPr marL="66615" marR="66615" marT="33307" marB="33307"/>
                </a:tc>
                <a:extLst>
                  <a:ext uri="{0D108BD9-81ED-4DB2-BD59-A6C34878D82A}">
                    <a16:rowId xmlns:a16="http://schemas.microsoft.com/office/drawing/2014/main" xmlns="" val="590538088"/>
                  </a:ext>
                </a:extLst>
              </a:tr>
              <a:tr h="251655">
                <a:tc>
                  <a:txBody>
                    <a:bodyPr/>
                    <a:lstStyle/>
                    <a:p>
                      <a:pPr marL="0" marR="0" algn="l"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Best Practices for IT</a:t>
                      </a:r>
                      <a:r>
                        <a:rPr lang="en-US" sz="1200" kern="1200" baseline="0" dirty="0" smtClean="0">
                          <a:solidFill>
                            <a:schemeClr val="dk1"/>
                          </a:solidFill>
                          <a:effectLst/>
                          <a:latin typeface="Calibri" panose="020F0502020204030204" pitchFamily="34" charset="0"/>
                          <a:ea typeface="+mn-ea"/>
                          <a:cs typeface="+mn-cs"/>
                        </a:rPr>
                        <a:t> Transformations</a:t>
                      </a:r>
                      <a:endParaRPr lang="en-US" sz="1200" kern="1200" dirty="0">
                        <a:solidFill>
                          <a:schemeClr val="dk1"/>
                        </a:solidFill>
                        <a:effectLst/>
                        <a:latin typeface="Calibri" panose="020F0502020204030204" pitchFamily="34" charset="0"/>
                        <a:ea typeface="+mn-ea"/>
                        <a:cs typeface="+mn-cs"/>
                      </a:endParaRPr>
                    </a:p>
                  </a:txBody>
                  <a:tcPr marL="37008" marR="37008" marT="37008" marB="37008"/>
                </a:tc>
                <a:tc>
                  <a:txBody>
                    <a:bodyPr/>
                    <a:lstStyle/>
                    <a:p>
                      <a:pPr marL="0" marR="0" algn="ctr"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TBD</a:t>
                      </a: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ctr"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l" defTabSz="1280160" rtl="0" eaLnBrk="1" fontAlgn="t" latinLnBrk="0" hangingPunct="1">
                        <a:spcBef>
                          <a:spcPts val="0"/>
                        </a:spcBef>
                        <a:spcAft>
                          <a:spcPts val="0"/>
                        </a:spcAft>
                      </a:pPr>
                      <a:endParaRPr lang="en-US" sz="1200" kern="1200">
                        <a:solidFill>
                          <a:schemeClr val="dk1"/>
                        </a:solidFill>
                        <a:effectLst/>
                        <a:latin typeface="Calibri" panose="020F0502020204030204" pitchFamily="34" charset="0"/>
                        <a:ea typeface="+mn-ea"/>
                        <a:cs typeface="+mn-cs"/>
                      </a:endParaRPr>
                    </a:p>
                  </a:txBody>
                  <a:tcPr marL="66615" marR="66615" marT="33307" marB="33307"/>
                </a:tc>
                <a:extLst>
                  <a:ext uri="{0D108BD9-81ED-4DB2-BD59-A6C34878D82A}">
                    <a16:rowId xmlns:a16="http://schemas.microsoft.com/office/drawing/2014/main" xmlns="" val="4216657584"/>
                  </a:ext>
                </a:extLst>
              </a:tr>
              <a:tr h="251655">
                <a:tc>
                  <a:txBody>
                    <a:bodyPr/>
                    <a:lstStyle/>
                    <a:p>
                      <a:pPr marL="0" marR="0" algn="l"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Best Practices for Mobile Solutions</a:t>
                      </a:r>
                      <a:endParaRPr lang="en-US" sz="1200" kern="1200" dirty="0">
                        <a:solidFill>
                          <a:schemeClr val="dk1"/>
                        </a:solidFill>
                        <a:effectLst/>
                        <a:latin typeface="Calibri" panose="020F0502020204030204" pitchFamily="34" charset="0"/>
                        <a:ea typeface="+mn-ea"/>
                        <a:cs typeface="+mn-cs"/>
                      </a:endParaRPr>
                    </a:p>
                  </a:txBody>
                  <a:tcPr marL="37008" marR="37008" marT="37008" marB="37008"/>
                </a:tc>
                <a:tc>
                  <a:txBody>
                    <a:bodyPr/>
                    <a:lstStyle/>
                    <a:p>
                      <a:pPr marL="0" marR="0" algn="ctr" defTabSz="1280160" rtl="0" eaLnBrk="1" fontAlgn="t" latinLnBrk="0" hangingPunct="1">
                        <a:spcBef>
                          <a:spcPts val="0"/>
                        </a:spcBef>
                        <a:spcAft>
                          <a:spcPts val="0"/>
                        </a:spcAft>
                      </a:pPr>
                      <a:r>
                        <a:rPr lang="en-US" sz="1200" kern="1200" dirty="0" err="1" smtClean="0">
                          <a:solidFill>
                            <a:schemeClr val="dk1"/>
                          </a:solidFill>
                          <a:effectLst/>
                          <a:latin typeface="Calibri" panose="020F0502020204030204" pitchFamily="34" charset="0"/>
                          <a:ea typeface="+mn-ea"/>
                          <a:cs typeface="+mn-cs"/>
                        </a:rPr>
                        <a:t>XiaoMi</a:t>
                      </a: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ctr"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l"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extLst>
                  <a:ext uri="{0D108BD9-81ED-4DB2-BD59-A6C34878D82A}">
                    <a16:rowId xmlns:a16="http://schemas.microsoft.com/office/drawing/2014/main" xmlns="" val="1087110425"/>
                  </a:ext>
                </a:extLst>
              </a:tr>
              <a:tr h="251655">
                <a:tc>
                  <a:txBody>
                    <a:bodyPr/>
                    <a:lstStyle/>
                    <a:p>
                      <a:pPr marL="0" marR="0" algn="l"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Best Practices for Business Transformations</a:t>
                      </a:r>
                      <a:endParaRPr lang="en-US" sz="1200" kern="1200" dirty="0">
                        <a:solidFill>
                          <a:schemeClr val="dk1"/>
                        </a:solidFill>
                        <a:effectLst/>
                        <a:latin typeface="Calibri" panose="020F0502020204030204" pitchFamily="34" charset="0"/>
                        <a:ea typeface="+mn-ea"/>
                        <a:cs typeface="+mn-cs"/>
                      </a:endParaRPr>
                    </a:p>
                  </a:txBody>
                  <a:tcPr marL="37008" marR="37008" marT="37008" marB="37008"/>
                </a:tc>
                <a:tc>
                  <a:txBody>
                    <a:bodyPr/>
                    <a:lstStyle/>
                    <a:p>
                      <a:pPr marL="0" marR="0" algn="ctr" defTabSz="1280160" rtl="0" eaLnBrk="1" fontAlgn="t" latinLnBrk="0" hangingPunct="1">
                        <a:spcBef>
                          <a:spcPts val="0"/>
                        </a:spcBef>
                        <a:spcAft>
                          <a:spcPts val="0"/>
                        </a:spcAft>
                      </a:pPr>
                      <a:r>
                        <a:rPr lang="en-US" sz="1200" kern="1200" dirty="0" err="1" smtClean="0">
                          <a:solidFill>
                            <a:schemeClr val="dk1"/>
                          </a:solidFill>
                          <a:effectLst/>
                          <a:latin typeface="Calibri" panose="020F0502020204030204" pitchFamily="34" charset="0"/>
                          <a:ea typeface="+mn-ea"/>
                          <a:cs typeface="+mn-cs"/>
                        </a:rPr>
                        <a:t>Yongyu</a:t>
                      </a: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ctr"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l"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extLst>
                  <a:ext uri="{0D108BD9-81ED-4DB2-BD59-A6C34878D82A}">
                    <a16:rowId xmlns:a16="http://schemas.microsoft.com/office/drawing/2014/main" xmlns="" val="3066850079"/>
                  </a:ext>
                </a:extLst>
              </a:tr>
            </a:tbl>
          </a:graphicData>
        </a:graphic>
      </p:graphicFrame>
      <p:sp>
        <p:nvSpPr>
          <p:cNvPr id="20" name="Rectangle 19"/>
          <p:cNvSpPr/>
          <p:nvPr/>
        </p:nvSpPr>
        <p:spPr>
          <a:xfrm>
            <a:off x="3987150" y="4839119"/>
            <a:ext cx="8289807" cy="388585"/>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48" b="1" dirty="0"/>
              <a:t>True-Up - </a:t>
            </a:r>
            <a:r>
              <a:rPr lang="en-US" sz="1311" dirty="0"/>
              <a:t>Healthy Consumptions &amp; Satisfactions</a:t>
            </a:r>
          </a:p>
        </p:txBody>
      </p:sp>
      <p:graphicFrame>
        <p:nvGraphicFramePr>
          <p:cNvPr id="21" name="Table 20"/>
          <p:cNvGraphicFramePr>
            <a:graphicFrameLocks noGrp="1"/>
          </p:cNvGraphicFramePr>
          <p:nvPr>
            <p:extLst>
              <p:ext uri="{D42A27DB-BD31-4B8C-83A1-F6EECF244321}">
                <p14:modId xmlns:p14="http://schemas.microsoft.com/office/powerpoint/2010/main" val="151074111"/>
              </p:ext>
            </p:extLst>
          </p:nvPr>
        </p:nvGraphicFramePr>
        <p:xfrm>
          <a:off x="3987150" y="5227704"/>
          <a:ext cx="8289807" cy="1745150"/>
        </p:xfrm>
        <a:graphic>
          <a:graphicData uri="http://schemas.openxmlformats.org/drawingml/2006/table">
            <a:tbl>
              <a:tblPr firstRow="1" bandRow="1">
                <a:tableStyleId>{073A0DAA-6AF3-43AB-8588-CEC1D06C72B9}</a:tableStyleId>
              </a:tblPr>
              <a:tblGrid>
                <a:gridCol w="3441750">
                  <a:extLst>
                    <a:ext uri="{9D8B030D-6E8A-4147-A177-3AD203B41FA5}">
                      <a16:colId xmlns:a16="http://schemas.microsoft.com/office/drawing/2014/main" xmlns="" val="3444411396"/>
                    </a:ext>
                  </a:extLst>
                </a:gridCol>
                <a:gridCol w="1665363">
                  <a:extLst>
                    <a:ext uri="{9D8B030D-6E8A-4147-A177-3AD203B41FA5}">
                      <a16:colId xmlns:a16="http://schemas.microsoft.com/office/drawing/2014/main" xmlns="" val="1466596959"/>
                    </a:ext>
                  </a:extLst>
                </a:gridCol>
                <a:gridCol w="1554339">
                  <a:extLst>
                    <a:ext uri="{9D8B030D-6E8A-4147-A177-3AD203B41FA5}">
                      <a16:colId xmlns:a16="http://schemas.microsoft.com/office/drawing/2014/main" xmlns="" val="1923056351"/>
                    </a:ext>
                  </a:extLst>
                </a:gridCol>
                <a:gridCol w="1628355">
                  <a:extLst>
                    <a:ext uri="{9D8B030D-6E8A-4147-A177-3AD203B41FA5}">
                      <a16:colId xmlns:a16="http://schemas.microsoft.com/office/drawing/2014/main" xmlns="" val="3733596342"/>
                    </a:ext>
                  </a:extLst>
                </a:gridCol>
              </a:tblGrid>
              <a:tr h="199844">
                <a:tc>
                  <a:txBody>
                    <a:bodyPr/>
                    <a:lstStyle/>
                    <a:p>
                      <a:r>
                        <a:rPr lang="en-US" sz="900" dirty="0" smtClean="0"/>
                        <a:t>KPIs</a:t>
                      </a:r>
                      <a:endParaRPr lang="en-US" sz="900" dirty="0"/>
                    </a:p>
                  </a:txBody>
                  <a:tcPr marL="66615" marR="66615" marT="33307" marB="33307"/>
                </a:tc>
                <a:tc>
                  <a:txBody>
                    <a:bodyPr/>
                    <a:lstStyle/>
                    <a:p>
                      <a:pPr algn="ctr"/>
                      <a:r>
                        <a:rPr lang="en-US" sz="900" dirty="0" smtClean="0"/>
                        <a:t>HMC</a:t>
                      </a:r>
                      <a:endParaRPr lang="en-US" sz="900" dirty="0"/>
                    </a:p>
                  </a:txBody>
                  <a:tcPr marL="66615" marR="66615" marT="33307" marB="33307"/>
                </a:tc>
                <a:tc>
                  <a:txBody>
                    <a:bodyPr/>
                    <a:lstStyle/>
                    <a:p>
                      <a:pPr algn="ctr"/>
                      <a:r>
                        <a:rPr lang="en-US" sz="900" dirty="0" smtClean="0"/>
                        <a:t>Trend</a:t>
                      </a:r>
                      <a:endParaRPr lang="en-US" sz="900" dirty="0"/>
                    </a:p>
                  </a:txBody>
                  <a:tcPr marL="66615" marR="66615" marT="33307" marB="33307"/>
                </a:tc>
                <a:tc>
                  <a:txBody>
                    <a:bodyPr/>
                    <a:lstStyle/>
                    <a:p>
                      <a:r>
                        <a:rPr lang="en-US" sz="900" dirty="0" smtClean="0"/>
                        <a:t>Status</a:t>
                      </a:r>
                      <a:endParaRPr lang="en-US" sz="900" dirty="0"/>
                    </a:p>
                  </a:txBody>
                  <a:tcPr marL="66615" marR="66615" marT="33307" marB="33307"/>
                </a:tc>
                <a:extLst>
                  <a:ext uri="{0D108BD9-81ED-4DB2-BD59-A6C34878D82A}">
                    <a16:rowId xmlns:a16="http://schemas.microsoft.com/office/drawing/2014/main" xmlns="" val="275269283"/>
                  </a:ext>
                </a:extLst>
              </a:tr>
              <a:tr h="251655">
                <a:tc>
                  <a:txBody>
                    <a:bodyPr/>
                    <a:lstStyle/>
                    <a:p>
                      <a:pPr marL="0" marR="0" algn="l"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Total</a:t>
                      </a:r>
                      <a:r>
                        <a:rPr lang="en-US" sz="1200" kern="1200" baseline="0" dirty="0" smtClean="0">
                          <a:solidFill>
                            <a:schemeClr val="dk1"/>
                          </a:solidFill>
                          <a:effectLst/>
                          <a:latin typeface="Calibri" panose="020F0502020204030204" pitchFamily="34" charset="0"/>
                          <a:ea typeface="+mn-ea"/>
                          <a:cs typeface="+mn-cs"/>
                        </a:rPr>
                        <a:t> monthly utilized revenue (2015-Sept)</a:t>
                      </a:r>
                      <a:endParaRPr lang="en-US" sz="1200" kern="1200" dirty="0">
                        <a:solidFill>
                          <a:schemeClr val="dk1"/>
                        </a:solidFill>
                        <a:effectLst/>
                        <a:latin typeface="Calibri" panose="020F0502020204030204" pitchFamily="34" charset="0"/>
                        <a:ea typeface="+mn-ea"/>
                        <a:cs typeface="+mn-cs"/>
                      </a:endParaRPr>
                    </a:p>
                  </a:txBody>
                  <a:tcPr marL="37008" marR="37008" marT="37008" marB="37008"/>
                </a:tc>
                <a:tc>
                  <a:txBody>
                    <a:bodyPr/>
                    <a:lstStyle/>
                    <a:p>
                      <a:pPr marL="0" marR="0" indent="0" algn="ctr" defTabSz="1280160" rtl="0" eaLnBrk="1" fontAlgn="t" latinLnBrk="0" hangingPunct="1">
                        <a:lnSpc>
                          <a:spcPct val="100000"/>
                        </a:lnSpc>
                        <a:spcBef>
                          <a:spcPts val="0"/>
                        </a:spcBef>
                        <a:spcAft>
                          <a:spcPts val="0"/>
                        </a:spcAft>
                        <a:buClrTx/>
                        <a:buSzTx/>
                        <a:buFontTx/>
                        <a:buNone/>
                        <a:tabLst/>
                        <a:defRPr/>
                      </a:pPr>
                      <a:r>
                        <a:rPr lang="en-US" sz="1200" kern="1200" dirty="0" smtClean="0">
                          <a:solidFill>
                            <a:schemeClr val="dk1"/>
                          </a:solidFill>
                          <a:effectLst/>
                          <a:latin typeface="Calibri" panose="020F0502020204030204" pitchFamily="34" charset="0"/>
                          <a:ea typeface="+mn-ea"/>
                          <a:cs typeface="+mn-cs"/>
                        </a:rPr>
                        <a:t>$871,543</a:t>
                      </a:r>
                    </a:p>
                  </a:txBody>
                  <a:tcPr marL="66615" marR="66615" marT="33307" marB="33307"/>
                </a:tc>
                <a:tc>
                  <a:txBody>
                    <a:bodyPr/>
                    <a:lstStyle/>
                    <a:p>
                      <a:pPr marL="0" marR="0" algn="ctr" defTabSz="1280160" rtl="0" eaLnBrk="1" fontAlgn="t" latinLnBrk="0" hangingPunct="1">
                        <a:spcBef>
                          <a:spcPts val="0"/>
                        </a:spcBef>
                        <a:spcAft>
                          <a:spcPts val="0"/>
                        </a:spcAft>
                      </a:pPr>
                      <a:r>
                        <a:rPr lang="en-US" sz="1200" kern="1200" dirty="0" err="1" smtClean="0">
                          <a:solidFill>
                            <a:schemeClr val="dk1"/>
                          </a:solidFill>
                          <a:effectLst/>
                          <a:latin typeface="Calibri" panose="020F0502020204030204" pitchFamily="34" charset="0"/>
                          <a:ea typeface="+mn-ea"/>
                          <a:cs typeface="+mn-cs"/>
                        </a:rPr>
                        <a:t>MoM</a:t>
                      </a:r>
                      <a:r>
                        <a:rPr lang="en-US" sz="1200" kern="1200" dirty="0" smtClean="0">
                          <a:solidFill>
                            <a:schemeClr val="dk1"/>
                          </a:solidFill>
                          <a:effectLst/>
                          <a:latin typeface="Calibri" panose="020F0502020204030204" pitchFamily="34" charset="0"/>
                          <a:ea typeface="+mn-ea"/>
                          <a:cs typeface="+mn-cs"/>
                        </a:rPr>
                        <a:t> (-8.34%)</a:t>
                      </a:r>
                    </a:p>
                  </a:txBody>
                  <a:tcPr marL="66615" marR="66615" marT="33307" marB="33307"/>
                </a:tc>
                <a:tc>
                  <a:txBody>
                    <a:bodyPr/>
                    <a:lstStyle/>
                    <a:p>
                      <a:pPr marL="0" marR="0" algn="l"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2015-Aug</a:t>
                      </a:r>
                      <a:r>
                        <a:rPr lang="en-US" sz="1200" kern="1200" baseline="0" dirty="0" smtClean="0">
                          <a:solidFill>
                            <a:schemeClr val="dk1"/>
                          </a:solidFill>
                          <a:effectLst/>
                          <a:latin typeface="Calibri" panose="020F0502020204030204" pitchFamily="34" charset="0"/>
                          <a:ea typeface="+mn-ea"/>
                          <a:cs typeface="+mn-cs"/>
                        </a:rPr>
                        <a:t> = $906,214</a:t>
                      </a:r>
                      <a:endParaRPr lang="en-US" sz="1200" kern="1200" dirty="0">
                        <a:solidFill>
                          <a:schemeClr val="dk1"/>
                        </a:solidFill>
                        <a:effectLst/>
                        <a:latin typeface="Calibri" panose="020F0502020204030204" pitchFamily="34" charset="0"/>
                        <a:ea typeface="+mn-ea"/>
                        <a:cs typeface="+mn-cs"/>
                      </a:endParaRPr>
                    </a:p>
                  </a:txBody>
                  <a:tcPr marL="66615" marR="66615" marT="33307" marB="33307"/>
                </a:tc>
                <a:extLst>
                  <a:ext uri="{0D108BD9-81ED-4DB2-BD59-A6C34878D82A}">
                    <a16:rowId xmlns:a16="http://schemas.microsoft.com/office/drawing/2014/main" xmlns="" val="77710982"/>
                  </a:ext>
                </a:extLst>
              </a:tr>
              <a:tr h="251655">
                <a:tc>
                  <a:txBody>
                    <a:bodyPr/>
                    <a:lstStyle/>
                    <a:p>
                      <a:pPr marL="0" marR="0" algn="l"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HMCs in DE</a:t>
                      </a:r>
                      <a:endParaRPr lang="en-US" sz="1200" kern="1200" dirty="0">
                        <a:solidFill>
                          <a:schemeClr val="dk1"/>
                        </a:solidFill>
                        <a:effectLst/>
                        <a:latin typeface="Calibri" panose="020F0502020204030204" pitchFamily="34" charset="0"/>
                        <a:ea typeface="+mn-ea"/>
                        <a:cs typeface="+mn-cs"/>
                      </a:endParaRPr>
                    </a:p>
                  </a:txBody>
                  <a:tcPr marL="37008" marR="37008" marT="37008" marB="37008"/>
                </a:tc>
                <a:tc>
                  <a:txBody>
                    <a:bodyPr/>
                    <a:lstStyle/>
                    <a:p>
                      <a:pPr marL="0" marR="0" algn="ctr"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8</a:t>
                      </a: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ctr"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l"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extLst>
                  <a:ext uri="{0D108BD9-81ED-4DB2-BD59-A6C34878D82A}">
                    <a16:rowId xmlns:a16="http://schemas.microsoft.com/office/drawing/2014/main" xmlns="" val="590538088"/>
                  </a:ext>
                </a:extLst>
              </a:tr>
              <a:tr h="251655">
                <a:tc>
                  <a:txBody>
                    <a:bodyPr/>
                    <a:lstStyle/>
                    <a:p>
                      <a:pPr marL="0" marR="0" algn="l"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 of Total</a:t>
                      </a:r>
                      <a:r>
                        <a:rPr lang="en-US" sz="1200" kern="1200" baseline="0" dirty="0" smtClean="0">
                          <a:solidFill>
                            <a:schemeClr val="dk1"/>
                          </a:solidFill>
                          <a:effectLst/>
                          <a:latin typeface="Calibri" panose="020F0502020204030204" pitchFamily="34" charset="0"/>
                          <a:ea typeface="+mn-ea"/>
                          <a:cs typeface="+mn-cs"/>
                        </a:rPr>
                        <a:t> Active Tickets</a:t>
                      </a:r>
                      <a:endParaRPr lang="en-US" sz="1200" kern="1200" dirty="0">
                        <a:solidFill>
                          <a:schemeClr val="dk1"/>
                        </a:solidFill>
                        <a:effectLst/>
                        <a:latin typeface="Calibri" panose="020F0502020204030204" pitchFamily="34" charset="0"/>
                        <a:ea typeface="+mn-ea"/>
                        <a:cs typeface="+mn-cs"/>
                      </a:endParaRPr>
                    </a:p>
                  </a:txBody>
                  <a:tcPr marL="37008" marR="37008" marT="37008" marB="37008"/>
                </a:tc>
                <a:tc>
                  <a:txBody>
                    <a:bodyPr/>
                    <a:lstStyle/>
                    <a:p>
                      <a:pPr marL="0" marR="0" algn="ctr"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ctr"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l" defTabSz="1280160" rtl="0" eaLnBrk="1" fontAlgn="t" latinLnBrk="0" hangingPunct="1">
                        <a:spcBef>
                          <a:spcPts val="0"/>
                        </a:spcBef>
                        <a:spcAft>
                          <a:spcPts val="0"/>
                        </a:spcAft>
                      </a:pPr>
                      <a:endParaRPr lang="en-US" sz="1200" kern="1200">
                        <a:solidFill>
                          <a:schemeClr val="dk1"/>
                        </a:solidFill>
                        <a:effectLst/>
                        <a:latin typeface="Calibri" panose="020F0502020204030204" pitchFamily="34" charset="0"/>
                        <a:ea typeface="+mn-ea"/>
                        <a:cs typeface="+mn-cs"/>
                      </a:endParaRPr>
                    </a:p>
                  </a:txBody>
                  <a:tcPr marL="66615" marR="66615" marT="33307" marB="33307"/>
                </a:tc>
                <a:extLst>
                  <a:ext uri="{0D108BD9-81ED-4DB2-BD59-A6C34878D82A}">
                    <a16:rowId xmlns:a16="http://schemas.microsoft.com/office/drawing/2014/main" xmlns="" val="4216657584"/>
                  </a:ext>
                </a:extLst>
              </a:tr>
              <a:tr h="251655">
                <a:tc>
                  <a:txBody>
                    <a:bodyPr/>
                    <a:lstStyle/>
                    <a:p>
                      <a:pPr marL="0" marR="0" algn="l"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 of Total Ticket</a:t>
                      </a:r>
                      <a:r>
                        <a:rPr lang="en-US" sz="1200" kern="1200" baseline="0" dirty="0" smtClean="0">
                          <a:solidFill>
                            <a:schemeClr val="dk1"/>
                          </a:solidFill>
                          <a:effectLst/>
                          <a:latin typeface="Calibri" panose="020F0502020204030204" pitchFamily="34" charset="0"/>
                          <a:ea typeface="+mn-ea"/>
                          <a:cs typeface="+mn-cs"/>
                        </a:rPr>
                        <a:t> Age &gt; 7D</a:t>
                      </a:r>
                      <a:endParaRPr lang="en-US" sz="1200" kern="1200" dirty="0">
                        <a:solidFill>
                          <a:schemeClr val="dk1"/>
                        </a:solidFill>
                        <a:effectLst/>
                        <a:latin typeface="Calibri" panose="020F0502020204030204" pitchFamily="34" charset="0"/>
                        <a:ea typeface="+mn-ea"/>
                        <a:cs typeface="+mn-cs"/>
                      </a:endParaRPr>
                    </a:p>
                  </a:txBody>
                  <a:tcPr marL="37008" marR="37008" marT="37008" marB="37008"/>
                </a:tc>
                <a:tc>
                  <a:txBody>
                    <a:bodyPr/>
                    <a:lstStyle/>
                    <a:p>
                      <a:pPr marL="0" marR="0" algn="ctr"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ctr"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l"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extLst>
                  <a:ext uri="{0D108BD9-81ED-4DB2-BD59-A6C34878D82A}">
                    <a16:rowId xmlns:a16="http://schemas.microsoft.com/office/drawing/2014/main" xmlns="" val="1087110425"/>
                  </a:ext>
                </a:extLst>
              </a:tr>
              <a:tr h="251655">
                <a:tc>
                  <a:txBody>
                    <a:bodyPr/>
                    <a:lstStyle/>
                    <a:p>
                      <a:pPr marL="0" marR="0" algn="l"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Average</a:t>
                      </a:r>
                      <a:r>
                        <a:rPr lang="en-US" sz="1200" kern="1200" baseline="0" dirty="0" smtClean="0">
                          <a:solidFill>
                            <a:schemeClr val="dk1"/>
                          </a:solidFill>
                          <a:effectLst/>
                          <a:latin typeface="Calibri" panose="020F0502020204030204" pitchFamily="34" charset="0"/>
                          <a:ea typeface="+mn-ea"/>
                          <a:cs typeface="+mn-cs"/>
                        </a:rPr>
                        <a:t> Support Rating (Last)</a:t>
                      </a:r>
                      <a:endParaRPr lang="en-US" sz="1200" kern="1200" dirty="0">
                        <a:solidFill>
                          <a:schemeClr val="dk1"/>
                        </a:solidFill>
                        <a:effectLst/>
                        <a:latin typeface="Calibri" panose="020F0502020204030204" pitchFamily="34" charset="0"/>
                        <a:ea typeface="+mn-ea"/>
                        <a:cs typeface="+mn-cs"/>
                      </a:endParaRPr>
                    </a:p>
                  </a:txBody>
                  <a:tcPr marL="37008" marR="37008" marT="37008" marB="37008"/>
                </a:tc>
                <a:tc>
                  <a:txBody>
                    <a:bodyPr/>
                    <a:lstStyle/>
                    <a:p>
                      <a:pPr marL="0" marR="0" algn="ctr"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ctr"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l"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extLst>
                  <a:ext uri="{0D108BD9-81ED-4DB2-BD59-A6C34878D82A}">
                    <a16:rowId xmlns:a16="http://schemas.microsoft.com/office/drawing/2014/main" xmlns="" val="3066850079"/>
                  </a:ext>
                </a:extLst>
              </a:tr>
              <a:tr h="251655">
                <a:tc>
                  <a:txBody>
                    <a:bodyPr/>
                    <a:lstStyle/>
                    <a:p>
                      <a:pPr marL="0" marR="0" algn="l" defTabSz="1280160" rtl="0" eaLnBrk="1" fontAlgn="t" latinLnBrk="0" hangingPunct="1">
                        <a:spcBef>
                          <a:spcPts val="0"/>
                        </a:spcBef>
                        <a:spcAft>
                          <a:spcPts val="0"/>
                        </a:spcAft>
                      </a:pPr>
                      <a:r>
                        <a:rPr lang="en-US" sz="1200" kern="1200" dirty="0" smtClean="0">
                          <a:solidFill>
                            <a:schemeClr val="dk1"/>
                          </a:solidFill>
                          <a:effectLst/>
                          <a:latin typeface="Calibri" panose="020F0502020204030204" pitchFamily="34" charset="0"/>
                          <a:ea typeface="+mn-ea"/>
                          <a:cs typeface="+mn-cs"/>
                        </a:rPr>
                        <a:t>Average Workload</a:t>
                      </a:r>
                      <a:r>
                        <a:rPr lang="en-US" sz="1200" kern="1200" baseline="0" dirty="0" smtClean="0">
                          <a:solidFill>
                            <a:schemeClr val="dk1"/>
                          </a:solidFill>
                          <a:effectLst/>
                          <a:latin typeface="Calibri" panose="020F0502020204030204" pitchFamily="34" charset="0"/>
                          <a:ea typeface="+mn-ea"/>
                          <a:cs typeface="+mn-cs"/>
                        </a:rPr>
                        <a:t> Rating (Last)</a:t>
                      </a:r>
                      <a:endParaRPr lang="en-US" sz="1200" kern="1200" dirty="0">
                        <a:solidFill>
                          <a:schemeClr val="dk1"/>
                        </a:solidFill>
                        <a:effectLst/>
                        <a:latin typeface="Calibri" panose="020F0502020204030204" pitchFamily="34" charset="0"/>
                        <a:ea typeface="+mn-ea"/>
                        <a:cs typeface="+mn-cs"/>
                      </a:endParaRPr>
                    </a:p>
                  </a:txBody>
                  <a:tcPr marL="37008" marR="37008" marT="37008" marB="37008"/>
                </a:tc>
                <a:tc>
                  <a:txBody>
                    <a:bodyPr/>
                    <a:lstStyle/>
                    <a:p>
                      <a:pPr marL="0" marR="0" algn="ctr"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ctr"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tc>
                  <a:txBody>
                    <a:bodyPr/>
                    <a:lstStyle/>
                    <a:p>
                      <a:pPr marL="0" marR="0" algn="l" defTabSz="1280160" rtl="0" eaLnBrk="1" fontAlgn="t" latinLnBrk="0" hangingPunct="1">
                        <a:spcBef>
                          <a:spcPts val="0"/>
                        </a:spcBef>
                        <a:spcAft>
                          <a:spcPts val="0"/>
                        </a:spcAft>
                      </a:pPr>
                      <a:endParaRPr lang="en-US" sz="1200" kern="1200" dirty="0">
                        <a:solidFill>
                          <a:schemeClr val="dk1"/>
                        </a:solidFill>
                        <a:effectLst/>
                        <a:latin typeface="Calibri" panose="020F0502020204030204" pitchFamily="34" charset="0"/>
                        <a:ea typeface="+mn-ea"/>
                        <a:cs typeface="+mn-cs"/>
                      </a:endParaRPr>
                    </a:p>
                  </a:txBody>
                  <a:tcPr marL="66615" marR="66615" marT="33307" marB="33307"/>
                </a:tc>
                <a:extLst>
                  <a:ext uri="{0D108BD9-81ED-4DB2-BD59-A6C34878D82A}">
                    <a16:rowId xmlns:a16="http://schemas.microsoft.com/office/drawing/2014/main" xmlns="" val="1549058828"/>
                  </a:ext>
                </a:extLst>
              </a:tr>
            </a:tbl>
          </a:graphicData>
        </a:graphic>
      </p:graphicFrame>
      <p:sp>
        <p:nvSpPr>
          <p:cNvPr id="22" name="Oval 21"/>
          <p:cNvSpPr/>
          <p:nvPr/>
        </p:nvSpPr>
        <p:spPr>
          <a:xfrm>
            <a:off x="3664680" y="118628"/>
            <a:ext cx="388585" cy="3330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11" b="1" dirty="0"/>
              <a:t>1</a:t>
            </a:r>
          </a:p>
        </p:txBody>
      </p:sp>
      <p:sp>
        <p:nvSpPr>
          <p:cNvPr id="23" name="Oval 22"/>
          <p:cNvSpPr/>
          <p:nvPr/>
        </p:nvSpPr>
        <p:spPr>
          <a:xfrm>
            <a:off x="3792857" y="856547"/>
            <a:ext cx="388585" cy="3330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11" b="1" dirty="0"/>
              <a:t>2</a:t>
            </a:r>
          </a:p>
        </p:txBody>
      </p:sp>
      <p:sp>
        <p:nvSpPr>
          <p:cNvPr id="24" name="Oval 23"/>
          <p:cNvSpPr/>
          <p:nvPr/>
        </p:nvSpPr>
        <p:spPr>
          <a:xfrm>
            <a:off x="10659205" y="368556"/>
            <a:ext cx="388585" cy="3330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11" b="1" dirty="0"/>
              <a:t>3</a:t>
            </a:r>
          </a:p>
        </p:txBody>
      </p:sp>
      <p:sp>
        <p:nvSpPr>
          <p:cNvPr id="25" name="Oval 24"/>
          <p:cNvSpPr/>
          <p:nvPr/>
        </p:nvSpPr>
        <p:spPr>
          <a:xfrm>
            <a:off x="10326132" y="3110478"/>
            <a:ext cx="388585" cy="3330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11" b="1" dirty="0"/>
              <a:t>4</a:t>
            </a:r>
          </a:p>
        </p:txBody>
      </p:sp>
      <p:sp>
        <p:nvSpPr>
          <p:cNvPr id="26" name="Oval 25"/>
          <p:cNvSpPr/>
          <p:nvPr/>
        </p:nvSpPr>
        <p:spPr>
          <a:xfrm>
            <a:off x="5996188" y="6008637"/>
            <a:ext cx="388585" cy="3330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11" b="1" dirty="0"/>
              <a:t>5</a:t>
            </a:r>
          </a:p>
        </p:txBody>
      </p:sp>
      <p:sp>
        <p:nvSpPr>
          <p:cNvPr id="27" name="Oval 26"/>
          <p:cNvSpPr/>
          <p:nvPr/>
        </p:nvSpPr>
        <p:spPr>
          <a:xfrm>
            <a:off x="6051701" y="6473056"/>
            <a:ext cx="388585" cy="3330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11" b="1" dirty="0"/>
              <a:t>6</a:t>
            </a:r>
          </a:p>
        </p:txBody>
      </p:sp>
      <p:sp>
        <p:nvSpPr>
          <p:cNvPr id="28" name="Rectangle 27"/>
          <p:cNvSpPr/>
          <p:nvPr/>
        </p:nvSpPr>
        <p:spPr>
          <a:xfrm>
            <a:off x="340754" y="4611792"/>
            <a:ext cx="3518218" cy="229293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28600" indent="-228600">
              <a:buAutoNum type="arabicPeriod"/>
            </a:pPr>
            <a:r>
              <a:rPr lang="en-US" sz="1100" i="1" dirty="0" smtClean="0"/>
              <a:t>The </a:t>
            </a:r>
            <a:r>
              <a:rPr lang="en-US" sz="1100" i="1" dirty="0"/>
              <a:t>data of High-Availability features is from EA Portal, counting based on number of customers that have paid for the HA features. </a:t>
            </a:r>
            <a:endParaRPr lang="en-US" sz="1100" i="1" dirty="0" smtClean="0"/>
          </a:p>
          <a:p>
            <a:pPr marL="228600" indent="-228600">
              <a:buAutoNum type="arabicPeriod"/>
            </a:pPr>
            <a:r>
              <a:rPr lang="en-US" sz="1100" i="1" dirty="0" smtClean="0"/>
              <a:t># </a:t>
            </a:r>
            <a:r>
              <a:rPr lang="en-US" sz="1100" i="1" dirty="0"/>
              <a:t>of VMs with AS does not count an AS with only one VM. </a:t>
            </a:r>
            <a:endParaRPr lang="en-US" sz="1100" i="1" dirty="0" smtClean="0"/>
          </a:p>
          <a:p>
            <a:pPr marL="228600" indent="-228600">
              <a:buAutoNum type="arabicPeriod"/>
            </a:pPr>
            <a:r>
              <a:rPr lang="en-US" sz="1100" i="1" dirty="0" smtClean="0"/>
              <a:t>High-Availability </a:t>
            </a:r>
            <a:r>
              <a:rPr lang="en-US" sz="1100" i="1" dirty="0"/>
              <a:t>KPIs' trend will provide in next month review. </a:t>
            </a:r>
            <a:endParaRPr lang="en-US" sz="1100" i="1" dirty="0" smtClean="0"/>
          </a:p>
          <a:p>
            <a:pPr marL="228600" indent="-228600">
              <a:buAutoNum type="arabicPeriod"/>
            </a:pPr>
            <a:r>
              <a:rPr lang="en-US" sz="1100" i="1" dirty="0" smtClean="0"/>
              <a:t>Reference </a:t>
            </a:r>
            <a:r>
              <a:rPr lang="en-US" sz="1100" i="1" dirty="0"/>
              <a:t>KPIs' Estimate Complete and Status will provide in next month review </a:t>
            </a:r>
            <a:endParaRPr lang="en-US" sz="1100" i="1" dirty="0" smtClean="0"/>
          </a:p>
          <a:p>
            <a:pPr marL="228600" indent="-228600">
              <a:buAutoNum type="arabicPeriod"/>
            </a:pPr>
            <a:r>
              <a:rPr lang="en-US" sz="1100" i="1" dirty="0" smtClean="0"/>
              <a:t>True-Up </a:t>
            </a:r>
            <a:r>
              <a:rPr lang="en-US" sz="1100" i="1" dirty="0"/>
              <a:t>- ticket metrics are not ready due to integration in progress of 21v incidents DB to C360 </a:t>
            </a:r>
            <a:endParaRPr lang="en-US" sz="1100" i="1" dirty="0" smtClean="0"/>
          </a:p>
          <a:p>
            <a:pPr marL="228600" indent="-228600">
              <a:buAutoNum type="arabicPeriod"/>
            </a:pPr>
            <a:r>
              <a:rPr lang="en-US" sz="1100" i="1" dirty="0" smtClean="0"/>
              <a:t>True-Up </a:t>
            </a:r>
            <a:r>
              <a:rPr lang="en-US" sz="1100" i="1" dirty="0"/>
              <a:t>- rating metrics are not ready due to Premier deployment still in progress. </a:t>
            </a:r>
          </a:p>
        </p:txBody>
      </p:sp>
    </p:spTree>
    <p:extLst>
      <p:ext uri="{BB962C8B-B14F-4D97-AF65-F5344CB8AC3E}">
        <p14:creationId xmlns:p14="http://schemas.microsoft.com/office/powerpoint/2010/main" val="90670150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STB Product Families 2013">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_Branding_Template.potx" id="{D372CED7-F5CD-4931-8B68-BA6072238DE1}" vid="{FDEB791E-4E8F-405A-AF94-0D5191E054A1}"/>
    </a:ext>
  </a:extLst>
</a:theme>
</file>

<file path=ppt/theme/theme2.xml><?xml version="1.0" encoding="utf-8"?>
<a:theme xmlns:a="http://schemas.openxmlformats.org/drawingml/2006/main" name="SQL Server">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E_Branding_Template.potx" id="{D372CED7-F5CD-4931-8B68-BA6072238DE1}" vid="{8CC346A3-FCCA-4303-8B68-4FA3768CFF92}"/>
    </a:ext>
  </a:extLst>
</a:theme>
</file>

<file path=ppt/theme/theme3.xml><?xml version="1.0" encoding="utf-8"?>
<a:theme xmlns:a="http://schemas.openxmlformats.org/drawingml/2006/main" name="System Center">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E_Branding_Template.potx" id="{D372CED7-F5CD-4931-8B68-BA6072238DE1}" vid="{52EF17C7-AE54-448B-BCD2-A8F0C5AFEA94}"/>
    </a:ext>
  </a:extLst>
</a:theme>
</file>

<file path=ppt/theme/theme4.xml><?xml version="1.0" encoding="utf-8"?>
<a:theme xmlns:a="http://schemas.openxmlformats.org/drawingml/2006/main" name="Biz Talk">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E_Branding_Template.potx" id="{D372CED7-F5CD-4931-8B68-BA6072238DE1}" vid="{52BD56F1-8333-4D96-9E2B-EDA58170784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SharedWithUsers xmlns="cd95f316-14a4-441a-b2ea-f143f0518534">
      <UserInfo>
        <DisplayName>Loma Gregg (Xtreme Consulting Group Inc)</DisplayName>
        <AccountId>1381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AB280494F6BCF4C9D13F642E6291763" ma:contentTypeVersion="4" ma:contentTypeDescription="Create a new document." ma:contentTypeScope="" ma:versionID="e2966a41cd3440142eb83a412214a380">
  <xsd:schema xmlns:xsd="http://www.w3.org/2001/XMLSchema" xmlns:xs="http://www.w3.org/2001/XMLSchema" xmlns:p="http://schemas.microsoft.com/office/2006/metadata/properties" xmlns:ns1="http://schemas.microsoft.com/sharepoint/v3" xmlns:ns2="cd95f316-14a4-441a-b2ea-f143f0518534" targetNamespace="http://schemas.microsoft.com/office/2006/metadata/properties" ma:root="true" ma:fieldsID="0ce9e57ed52f09a9079fe812946ff66f" ns1:_="" ns2:_="">
    <xsd:import namespace="http://schemas.microsoft.com/sharepoint/v3"/>
    <xsd:import namespace="cd95f316-14a4-441a-b2ea-f143f0518534"/>
    <xsd:element name="properties">
      <xsd:complexType>
        <xsd:sequence>
          <xsd:element name="documentManagement">
            <xsd:complexType>
              <xsd:all>
                <xsd:element ref="ns1:PublishingStartDate" minOccurs="0"/>
                <xsd:element ref="ns1:PublishingExpirationDate" minOccurs="0"/>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d95f316-14a4-441a-b2ea-f143f051853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1" nillable="true" ma:displayName="Sharing Hint Hash" ma:internalName="SharingHintHash" ma:readOnly="true">
      <xsd:simpleType>
        <xsd:restriction base="dms:Text"/>
      </xsd:simple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microsoft.com/sharepoint/v3"/>
    <ds:schemaRef ds:uri="http://schemas.microsoft.com/office/2006/documentManagement/types"/>
    <ds:schemaRef ds:uri="http://schemas.microsoft.com/office/infopath/2007/PartnerControls"/>
    <ds:schemaRef ds:uri="cd95f316-14a4-441a-b2ea-f143f0518534"/>
    <ds:schemaRef ds:uri="http://purl.org/dc/elements/1.1/"/>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18FE529C-A37D-40F9-A173-5269289984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d95f316-14a4-441a-b2ea-f143f05185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HMC_Review_20151018_v01</Template>
  <TotalTime>542</TotalTime>
  <Words>4159</Words>
  <Application>Microsoft Office PowerPoint</Application>
  <PresentationFormat>Custom</PresentationFormat>
  <Paragraphs>692</Paragraphs>
  <Slides>30</Slides>
  <Notes>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30</vt:i4>
      </vt:variant>
    </vt:vector>
  </HeadingPairs>
  <TitlesOfParts>
    <vt:vector size="44" baseType="lpstr">
      <vt:lpstr>Segoe Pro</vt:lpstr>
      <vt:lpstr>Segoe Pro Light</vt:lpstr>
      <vt:lpstr>Arial</vt:lpstr>
      <vt:lpstr>Arial Black</vt:lpstr>
      <vt:lpstr>Calibri</vt:lpstr>
      <vt:lpstr>Segoe UI</vt:lpstr>
      <vt:lpstr>Segoe UI Light</vt:lpstr>
      <vt:lpstr>Segoe UI Semibold</vt:lpstr>
      <vt:lpstr>Segoe UI Semilight</vt:lpstr>
      <vt:lpstr>Wingdings</vt:lpstr>
      <vt:lpstr>STB Product Families 2013</vt:lpstr>
      <vt:lpstr>SQL Server</vt:lpstr>
      <vt:lpstr>System Center</vt:lpstr>
      <vt:lpstr>Biz Talk</vt:lpstr>
      <vt:lpstr>FY16Q1 Happy Mooncake Customers Sub-Pillar Review – 2015-October</vt:lpstr>
      <vt:lpstr>Agenda</vt:lpstr>
      <vt:lpstr>PowerPoint Presentation</vt:lpstr>
      <vt:lpstr>FY16 Q1 MC Utilized Revenue Mix</vt:lpstr>
      <vt:lpstr>HMC Utilization Revenue Trend</vt:lpstr>
      <vt:lpstr>HMC Utilized Revenue At-A-Glance</vt:lpstr>
      <vt:lpstr>HMC Utilized Revenue At-A-Glance</vt:lpstr>
      <vt:lpstr>Workload Usages At-A-Glance</vt:lpstr>
      <vt:lpstr>Happiness  KPIs</vt:lpstr>
      <vt:lpstr>Happiness KPIs (76%    )</vt:lpstr>
      <vt:lpstr>PowerPoint Presentation</vt:lpstr>
      <vt:lpstr>Current CAT Engagements</vt:lpstr>
      <vt:lpstr>Current CAT Engagements</vt:lpstr>
      <vt:lpstr>Challenges &amp; Opportunities</vt:lpstr>
      <vt:lpstr>Challenges &amp; Opportunities</vt:lpstr>
      <vt:lpstr>Challenges &amp; Opportunities</vt:lpstr>
      <vt:lpstr>Challenges &amp; Opportunities</vt:lpstr>
      <vt:lpstr>PowerPoint Presentation</vt:lpstr>
      <vt:lpstr>Priority</vt:lpstr>
      <vt:lpstr>China CAT  Working Model</vt:lpstr>
      <vt:lpstr>Timeline</vt:lpstr>
      <vt:lpstr>PowerPoint Presentation</vt:lpstr>
      <vt:lpstr>Azure Business Continuity</vt:lpstr>
      <vt:lpstr>PowerPoint Presentation</vt:lpstr>
      <vt:lpstr>CAT Azure Advisors</vt:lpstr>
      <vt:lpstr>PowerPoint Presentation</vt:lpstr>
      <vt:lpstr>Learnings</vt:lpstr>
      <vt:lpstr>Moving Forward</vt:lpstr>
      <vt:lpstr>PowerPoint Presentation</vt:lpstr>
      <vt:lpstr>FY16 Q1 MC Utilized Revenue Mix</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Happy Mooncake Customers Sub-Pillar Review – 2015-October</dc:title>
  <dc:creator>Bobby Mak</dc:creator>
  <cp:keywords>MSVID, Brand Guidelines, Branding, Internal Group, cornerstone tile, Visual Identity, grid</cp:keywords>
  <cp:lastModifiedBy>Yuqing Wei (Person Consulting)</cp:lastModifiedBy>
  <cp:revision>78</cp:revision>
  <dcterms:created xsi:type="dcterms:W3CDTF">2015-10-18T10:25:50Z</dcterms:created>
  <dcterms:modified xsi:type="dcterms:W3CDTF">2015-10-20T08:03:42Z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0x0101006AB280494F6BCF4C9D13F642E6291763</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